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57" r:id="rId6"/>
    <p:sldId id="258" r:id="rId7"/>
    <p:sldId id="259" r:id="rId8"/>
    <p:sldId id="260" r:id="rId9"/>
    <p:sldId id="269" r:id="rId10"/>
    <p:sldId id="261" r:id="rId11"/>
    <p:sldId id="262" r:id="rId12"/>
    <p:sldId id="263" r:id="rId13"/>
    <p:sldId id="270" r:id="rId14"/>
    <p:sldId id="264" r:id="rId15"/>
    <p:sldId id="268" r:id="rId16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3CEBB-7A98-4ACA-8DCF-2102231966AB}" type="datetimeFigureOut">
              <a:rPr lang="en-GB" smtClean="0"/>
              <a:t>16/02/2015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ACF1-4314-4259-81DA-4DB587A56F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776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3CEBB-7A98-4ACA-8DCF-2102231966AB}" type="datetimeFigureOut">
              <a:rPr lang="en-GB" smtClean="0"/>
              <a:t>16/02/2015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ACF1-4314-4259-81DA-4DB587A56F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0910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3CEBB-7A98-4ACA-8DCF-2102231966AB}" type="datetimeFigureOut">
              <a:rPr lang="en-GB" smtClean="0"/>
              <a:t>16/02/2015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ACF1-4314-4259-81DA-4DB587A56F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7229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3CEBB-7A98-4ACA-8DCF-2102231966AB}" type="datetimeFigureOut">
              <a:rPr lang="en-GB" smtClean="0"/>
              <a:t>16/02/2015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ACF1-4314-4259-81DA-4DB587A56F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832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3CEBB-7A98-4ACA-8DCF-2102231966AB}" type="datetimeFigureOut">
              <a:rPr lang="en-GB" smtClean="0"/>
              <a:t>16/02/2015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ACF1-4314-4259-81DA-4DB587A56F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025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3CEBB-7A98-4ACA-8DCF-2102231966AB}" type="datetimeFigureOut">
              <a:rPr lang="en-GB" smtClean="0"/>
              <a:t>16/02/2015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ACF1-4314-4259-81DA-4DB587A56F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17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3CEBB-7A98-4ACA-8DCF-2102231966AB}" type="datetimeFigureOut">
              <a:rPr lang="en-GB" smtClean="0"/>
              <a:t>16/02/2015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ACF1-4314-4259-81DA-4DB587A56F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3035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3CEBB-7A98-4ACA-8DCF-2102231966AB}" type="datetimeFigureOut">
              <a:rPr lang="en-GB" smtClean="0"/>
              <a:t>16/02/2015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ACF1-4314-4259-81DA-4DB587A56F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800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3CEBB-7A98-4ACA-8DCF-2102231966AB}" type="datetimeFigureOut">
              <a:rPr lang="en-GB" smtClean="0"/>
              <a:t>16/02/2015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ACF1-4314-4259-81DA-4DB587A56F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724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3CEBB-7A98-4ACA-8DCF-2102231966AB}" type="datetimeFigureOut">
              <a:rPr lang="en-GB" smtClean="0"/>
              <a:t>16/02/2015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ACF1-4314-4259-81DA-4DB587A56F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186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3CEBB-7A98-4ACA-8DCF-2102231966AB}" type="datetimeFigureOut">
              <a:rPr lang="en-GB" smtClean="0"/>
              <a:t>16/02/2015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ACF1-4314-4259-81DA-4DB587A56F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993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3CEBB-7A98-4ACA-8DCF-2102231966AB}" type="datetimeFigureOut">
              <a:rPr lang="en-GB" smtClean="0"/>
              <a:t>16/02/2015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ACF1-4314-4259-81DA-4DB587A56F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533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3CEBB-7A98-4ACA-8DCF-2102231966AB}" type="datetimeFigureOut">
              <a:rPr lang="en-GB" smtClean="0"/>
              <a:t>16/02/2015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ACF1-4314-4259-81DA-4DB587A56F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7697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7" Type="http://schemas.openxmlformats.org/officeDocument/2006/relationships/image" Target="../media/image9.emf"/><Relationship Id="rId2" Type="http://schemas.openxmlformats.org/officeDocument/2006/relationships/tags" Target="../tags/tag26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9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7" Type="http://schemas.openxmlformats.org/officeDocument/2006/relationships/image" Target="../media/image10.emf"/><Relationship Id="rId2" Type="http://schemas.openxmlformats.org/officeDocument/2006/relationships/tags" Target="../tags/tag29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0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3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33.xml"/><Relationship Id="rId7" Type="http://schemas.openxmlformats.org/officeDocument/2006/relationships/image" Target="../media/image11.emf"/><Relationship Id="rId2" Type="http://schemas.openxmlformats.org/officeDocument/2006/relationships/tags" Target="../tags/tag3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3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36.xml"/><Relationship Id="rId7" Type="http://schemas.openxmlformats.org/officeDocument/2006/relationships/image" Target="../media/image12.emf"/><Relationship Id="rId2" Type="http://schemas.openxmlformats.org/officeDocument/2006/relationships/tags" Target="../tags/tag35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3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7" Type="http://schemas.openxmlformats.org/officeDocument/2006/relationships/image" Target="../media/image13.emf"/><Relationship Id="rId2" Type="http://schemas.openxmlformats.org/officeDocument/2006/relationships/tags" Target="../tags/tag38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3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7" Type="http://schemas.openxmlformats.org/officeDocument/2006/relationships/image" Target="../media/image14.emf"/><Relationship Id="rId2" Type="http://schemas.openxmlformats.org/officeDocument/2006/relationships/tags" Target="../tags/tag41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4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2.emf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image" Target="../media/image3.emf"/><Relationship Id="rId2" Type="http://schemas.openxmlformats.org/officeDocument/2006/relationships/tags" Target="../tags/tag8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7" Type="http://schemas.openxmlformats.org/officeDocument/2006/relationships/image" Target="../media/image4.emf"/><Relationship Id="rId2" Type="http://schemas.openxmlformats.org/officeDocument/2006/relationships/tags" Target="../tags/tag1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7" Type="http://schemas.openxmlformats.org/officeDocument/2006/relationships/image" Target="../media/image5.emf"/><Relationship Id="rId2" Type="http://schemas.openxmlformats.org/officeDocument/2006/relationships/tags" Target="../tags/tag1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7" Type="http://schemas.openxmlformats.org/officeDocument/2006/relationships/image" Target="../media/image6.emf"/><Relationship Id="rId2" Type="http://schemas.openxmlformats.org/officeDocument/2006/relationships/tags" Target="../tags/tag1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7" Type="http://schemas.openxmlformats.org/officeDocument/2006/relationships/image" Target="../media/image7.emf"/><Relationship Id="rId2" Type="http://schemas.openxmlformats.org/officeDocument/2006/relationships/tags" Target="../tags/tag20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image" Target="../media/image8.emf"/><Relationship Id="rId2" Type="http://schemas.openxmlformats.org/officeDocument/2006/relationships/tags" Target="../tags/tag23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8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7772400" cy="2306687"/>
          </a:xfrm>
        </p:spPr>
        <p:txBody>
          <a:bodyPr>
            <a:normAutofit/>
          </a:bodyPr>
          <a:lstStyle/>
          <a:p>
            <a:r>
              <a:rPr lang="en-GB" dirty="0" smtClean="0"/>
              <a:t>Voting for student council </a:t>
            </a:r>
            <a:br>
              <a:rPr lang="en-GB" dirty="0" smtClean="0"/>
            </a:br>
            <a:r>
              <a:rPr lang="en-GB" dirty="0" smtClean="0"/>
              <a:t>10</a:t>
            </a:r>
            <a:r>
              <a:rPr lang="en-GB" baseline="30000" dirty="0" smtClean="0"/>
              <a:t>th</a:t>
            </a:r>
            <a:r>
              <a:rPr lang="en-GB" dirty="0" smtClean="0"/>
              <a:t> February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702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Should Students be required to  self-define as a woman to vote for the </a:t>
            </a:r>
            <a:r>
              <a:rPr lang="en-GB" dirty="0" err="1" smtClean="0"/>
              <a:t>Womens</a:t>
            </a:r>
            <a:r>
              <a:rPr lang="en-GB" dirty="0" smtClean="0"/>
              <a:t> Officer?</a:t>
            </a:r>
            <a:endParaRPr lang="en-GB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395536" y="3140968"/>
            <a:ext cx="3610744" cy="2965089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GB" dirty="0" smtClean="0"/>
              <a:t>Yes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GB" dirty="0" smtClean="0"/>
              <a:t>No 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GB" dirty="0" smtClean="0"/>
              <a:t>Abstain</a:t>
            </a:r>
            <a:endParaRPr lang="en-GB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891197609"/>
              </p:ext>
            </p:extLst>
          </p:nvPr>
        </p:nvGraphicFramePr>
        <p:xfrm>
          <a:off x="4788024" y="1914664"/>
          <a:ext cx="4292476" cy="48290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Chart" r:id="rId6" imgW="4571989" imgH="5143584" progId="MSGraph.Chart.8">
                  <p:embed followColorScheme="full"/>
                </p:oleObj>
              </mc:Choice>
              <mc:Fallback>
                <p:oleObj name="Chart" r:id="rId6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788024" y="1914664"/>
                        <a:ext cx="4292476" cy="48290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945546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Does council wish to pass the Motion “Cuts to services”?</a:t>
            </a:r>
            <a:endParaRPr lang="en-GB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11560" y="3356992"/>
            <a:ext cx="2602632" cy="2548880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GB" dirty="0" smtClean="0"/>
              <a:t>Yes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GB" dirty="0" smtClean="0"/>
              <a:t>No 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GB" dirty="0" smtClean="0"/>
              <a:t>Abstain</a:t>
            </a:r>
            <a:endParaRPr lang="en-GB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30572376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Chart" r:id="rId6" imgW="4571989" imgH="5143584" progId="MSGraph.Chart.8">
                  <p:embed followColorScheme="full"/>
                </p:oleObj>
              </mc:Choice>
              <mc:Fallback>
                <p:oleObj name="Chart" r:id="rId6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346235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Does  council wish to pass the Green Party  Society?</a:t>
            </a:r>
            <a:endParaRPr lang="en-GB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83568" y="2780928"/>
            <a:ext cx="2736304" cy="2764904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GB" dirty="0" smtClean="0"/>
              <a:t>Yes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GB" dirty="0" smtClean="0"/>
              <a:t>No 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GB" dirty="0" smtClean="0"/>
              <a:t>Abstain</a:t>
            </a:r>
            <a:endParaRPr lang="en-GB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416527420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Chart" r:id="rId6" imgW="4571989" imgH="5143584" progId="MSGraph.Chart.8">
                  <p:embed followColorScheme="full"/>
                </p:oleObj>
              </mc:Choice>
              <mc:Fallback>
                <p:oleObj name="Chart" r:id="rId6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699782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Does  council wish to pass the </a:t>
            </a:r>
            <a:r>
              <a:rPr lang="en-GB" dirty="0" smtClean="0"/>
              <a:t>Golf  </a:t>
            </a:r>
            <a:r>
              <a:rPr lang="en-GB" dirty="0"/>
              <a:t>Society?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GB" dirty="0" smtClean="0"/>
              <a:t>Yes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GB" dirty="0" smtClean="0"/>
              <a:t>No 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GB" dirty="0" smtClean="0"/>
              <a:t>Abstain</a:t>
            </a:r>
            <a:endParaRPr lang="en-GB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068246937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name="Chart" r:id="rId6" imgW="4571989" imgH="5143584" progId="MSGraph.Chart.8">
                  <p:embed followColorScheme="full"/>
                </p:oleObj>
              </mc:Choice>
              <mc:Fallback>
                <p:oleObj name="Chart" r:id="rId6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4294316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Does council wish to pass the Worcester Students Ethnic Group?</a:t>
            </a:r>
            <a:endParaRPr lang="en-GB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251520" y="2636911"/>
            <a:ext cx="3024336" cy="2448273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GB" dirty="0" smtClean="0"/>
              <a:t>Yes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GB" dirty="0" smtClean="0"/>
              <a:t>No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GB" dirty="0" smtClean="0"/>
              <a:t>Abstain</a:t>
            </a:r>
            <a:endParaRPr lang="en-GB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930181131"/>
              </p:ext>
            </p:extLst>
          </p:nvPr>
        </p:nvGraphicFramePr>
        <p:xfrm>
          <a:off x="4716016" y="1833654"/>
          <a:ext cx="4364484" cy="49100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Chart" r:id="rId6" imgW="4571989" imgH="5143584" progId="MSGraph.Chart.8">
                  <p:embed followColorScheme="full"/>
                </p:oleObj>
              </mc:Choice>
              <mc:Fallback>
                <p:oleObj name="Chart" r:id="rId6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716016" y="1833654"/>
                        <a:ext cx="4364484" cy="49100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398147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Does student council wish to remove the sales ban for The Sun Newspaper?</a:t>
            </a:r>
            <a:endParaRPr lang="en-GB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67544" y="3501008"/>
            <a:ext cx="3178696" cy="2260848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GB" dirty="0" smtClean="0"/>
              <a:t>Yes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GB" dirty="0" smtClean="0"/>
              <a:t>No 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GB" dirty="0" smtClean="0"/>
              <a:t>Abstain</a:t>
            </a:r>
            <a:endParaRPr lang="en-GB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101120432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Chart" r:id="rId6" imgW="4571989" imgH="5143584" progId="MSGraph.Chart.8">
                  <p:embed followColorScheme="full"/>
                </p:oleObj>
              </mc:Choice>
              <mc:Fallback>
                <p:oleObj name="Chart" r:id="rId6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688597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I can see the question clearly?</a:t>
            </a:r>
            <a:endParaRPr lang="en-GB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67544" y="2996952"/>
            <a:ext cx="2818656" cy="2836912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GB" dirty="0" smtClean="0"/>
              <a:t>Yes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GB" dirty="0" smtClean="0"/>
              <a:t>No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4153021"/>
              </p:ext>
            </p:extLst>
          </p:nvPr>
        </p:nvGraphicFramePr>
        <p:xfrm>
          <a:off x="5148064" y="2413523"/>
          <a:ext cx="3923928" cy="44144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Chart" r:id="rId6" imgW="4571989" imgH="5143584" progId="MSGraph.Chart.8">
                  <p:embed followColorScheme="full"/>
                </p:oleObj>
              </mc:Choice>
              <mc:Fallback>
                <p:oleObj name="Chart" r:id="rId6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148064" y="2413523"/>
                        <a:ext cx="3923928" cy="44144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724717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I understand that I can press the button many times, but my vote is only counted once?</a:t>
            </a:r>
            <a:endParaRPr lang="en-GB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11560" y="3356992"/>
            <a:ext cx="2602632" cy="2332856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GB" dirty="0" smtClean="0"/>
              <a:t>Yes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GB" dirty="0" smtClean="0"/>
              <a:t>No 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606560508"/>
              </p:ext>
            </p:extLst>
          </p:nvPr>
        </p:nvGraphicFramePr>
        <p:xfrm>
          <a:off x="5292080" y="2481726"/>
          <a:ext cx="3788420" cy="42619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" name="Chart" r:id="rId6" imgW="4571989" imgH="5143584" progId="MSGraph.Chart.8">
                  <p:embed followColorScheme="full"/>
                </p:oleObj>
              </mc:Choice>
              <mc:Fallback>
                <p:oleObj name="Chart" r:id="rId6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292080" y="2481726"/>
                        <a:ext cx="3788420" cy="42619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296781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I understand that I can change my answer as many times as I want, but the system only counts my last answer before the poll closes?</a:t>
            </a:r>
            <a:endParaRPr lang="en-GB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395536" y="3429000"/>
            <a:ext cx="2530624" cy="2764904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GB" dirty="0" smtClean="0"/>
              <a:t>Yes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GB" dirty="0" smtClean="0"/>
              <a:t>No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527872810"/>
              </p:ext>
            </p:extLst>
          </p:nvPr>
        </p:nvGraphicFramePr>
        <p:xfrm>
          <a:off x="5076056" y="2996952"/>
          <a:ext cx="3284364" cy="36949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9" name="Chart" r:id="rId6" imgW="4571989" imgH="5143584" progId="MSGraph.Chart.8">
                  <p:embed followColorScheme="full"/>
                </p:oleObj>
              </mc:Choice>
              <mc:Fallback>
                <p:oleObj name="Chart" r:id="rId6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076056" y="2996952"/>
                        <a:ext cx="3284364" cy="36949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005403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Should Students be required to  self-define as LGBT to vote for the LGBT Officer?</a:t>
            </a:r>
            <a:endParaRPr lang="en-GB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83568" y="2276872"/>
            <a:ext cx="3960440" cy="2769171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GB" dirty="0" smtClean="0"/>
              <a:t>Yes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GB" dirty="0" smtClean="0"/>
              <a:t>No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GB" dirty="0" smtClean="0"/>
              <a:t>Abstain</a:t>
            </a:r>
            <a:endParaRPr lang="en-GB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39482101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Chart" r:id="rId6" imgW="4571989" imgH="5143584" progId="MSGraph.Chart.8">
                  <p:embed followColorScheme="full"/>
                </p:oleObj>
              </mc:Choice>
              <mc:Fallback>
                <p:oleObj name="Chart" r:id="rId6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553160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Should Students be required to </a:t>
            </a:r>
            <a:r>
              <a:rPr lang="en-GB" dirty="0"/>
              <a:t>self-define as having a black or minority ethnic </a:t>
            </a:r>
            <a:r>
              <a:rPr lang="en-GB" dirty="0" smtClean="0"/>
              <a:t>background to vote for Ethnic </a:t>
            </a:r>
            <a:r>
              <a:rPr lang="en-GB" dirty="0"/>
              <a:t>M</a:t>
            </a:r>
            <a:r>
              <a:rPr lang="en-GB" dirty="0" smtClean="0"/>
              <a:t>inority </a:t>
            </a:r>
            <a:r>
              <a:rPr lang="en-GB" dirty="0"/>
              <a:t>O</a:t>
            </a:r>
            <a:r>
              <a:rPr lang="en-GB" dirty="0" smtClean="0"/>
              <a:t>fficer?</a:t>
            </a:r>
            <a:endParaRPr lang="en-GB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251520" y="3933056"/>
            <a:ext cx="4330824" cy="2437731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GB" dirty="0" smtClean="0"/>
              <a:t>Yes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GB" dirty="0" smtClean="0"/>
              <a:t>No 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GB" dirty="0" smtClean="0"/>
              <a:t>Abstain</a:t>
            </a:r>
            <a:endParaRPr lang="en-GB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420371809"/>
              </p:ext>
            </p:extLst>
          </p:nvPr>
        </p:nvGraphicFramePr>
        <p:xfrm>
          <a:off x="5004048" y="2708920"/>
          <a:ext cx="3858500" cy="4340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Chart" r:id="rId6" imgW="4571989" imgH="5143584" progId="MSGraph.Chart.8">
                  <p:embed followColorScheme="full"/>
                </p:oleObj>
              </mc:Choice>
              <mc:Fallback>
                <p:oleObj name="Chart" r:id="rId6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004048" y="2708920"/>
                        <a:ext cx="3858500" cy="4340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579459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Should Students be required to  self-define as a Non-UK student to vote for the Non-UK Students Officer?</a:t>
            </a:r>
            <a:endParaRPr lang="en-GB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395536" y="3573016"/>
            <a:ext cx="3322712" cy="2780928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GB" dirty="0" smtClean="0"/>
              <a:t>Yes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GB" dirty="0" smtClean="0"/>
              <a:t>No 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GB" dirty="0" smtClean="0"/>
              <a:t>Abstain</a:t>
            </a:r>
            <a:endParaRPr lang="en-GB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622901587"/>
              </p:ext>
            </p:extLst>
          </p:nvPr>
        </p:nvGraphicFramePr>
        <p:xfrm>
          <a:off x="4644008" y="1752646"/>
          <a:ext cx="4436492" cy="49910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Chart" r:id="rId6" imgW="4571989" imgH="5143584" progId="MSGraph.Chart.8">
                  <p:embed followColorScheme="full"/>
                </p:oleObj>
              </mc:Choice>
              <mc:Fallback>
                <p:oleObj name="Chart" r:id="rId6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644008" y="1752646"/>
                        <a:ext cx="4436492" cy="49910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743289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Should Students be required to self-define as having a disability to vote for the Student Disability Officer?</a:t>
            </a:r>
            <a:endParaRPr lang="en-GB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395536" y="3717032"/>
            <a:ext cx="4176464" cy="2409131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GB" dirty="0" smtClean="0"/>
              <a:t>Yes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GB" dirty="0" smtClean="0"/>
              <a:t>No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GB" dirty="0" smtClean="0"/>
              <a:t>Abstain</a:t>
            </a:r>
            <a:endParaRPr lang="en-GB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476913891"/>
              </p:ext>
            </p:extLst>
          </p:nvPr>
        </p:nvGraphicFramePr>
        <p:xfrm>
          <a:off x="4572000" y="1988840"/>
          <a:ext cx="4220468" cy="47480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Chart" r:id="rId6" imgW="4571989" imgH="5143584" progId="MSGraph.Chart.8">
                  <p:embed followColorScheme="full"/>
                </p:oleObj>
              </mc:Choice>
              <mc:Fallback>
                <p:oleObj name="Chart" r:id="rId6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72000" y="1988840"/>
                        <a:ext cx="4220468" cy="47480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810975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Should student be required to self-defines as a mature student to vote for mature officer?</a:t>
            </a:r>
            <a:endParaRPr lang="en-GB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539552" y="3429000"/>
            <a:ext cx="4032448" cy="2697163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GB" dirty="0" smtClean="0"/>
              <a:t>Yes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GB" dirty="0" smtClean="0"/>
              <a:t>No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GB" dirty="0" smtClean="0"/>
              <a:t>Abstain</a:t>
            </a:r>
            <a:endParaRPr lang="en-GB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689996010"/>
              </p:ext>
            </p:extLst>
          </p:nvPr>
        </p:nvGraphicFramePr>
        <p:xfrm>
          <a:off x="4572000" y="169168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Chart" r:id="rId6" imgW="4571989" imgH="5143584" progId="MSGraph.Chart.8">
                  <p:embed followColorScheme="full"/>
                </p:oleObj>
              </mc:Choice>
              <mc:Fallback>
                <p:oleObj name="Chart" r:id="rId6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72000" y="169168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640281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1AE2404369884FC9BA411D435BCE2B47"/>
  <p:tag name="TPVERSION" val="5"/>
  <p:tag name="TPFULLVERSION" val="5.2.0.3121"/>
  <p:tag name="PPTVERSION" val="15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LABELFORMAT" val="0"/>
  <p:tag name="NUMBERFORMAT" val="3"/>
  <p:tag name="COLORTYPE" val="SCHEM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RESULTS" val="Should Students be required to  self-define as LGBT to vote for the LGBT Officer?&#10;22[;]24[;]22[;]False[;]0[;]&#10;1.27272727272727[;]1[;]0.537825434827238[;]0.289256198347107&#10;17[;]0[;]Yes1[;]Yes[;]&#10;4[;]0[;]No2[;]No[;]&#10;1[;]0[;]Abstain3[;]Abstain[;]&#10;"/>
  <p:tag name="HASRESULTS" val="True"/>
  <p:tag name="TYPE" val="MultiChoiceSlide"/>
  <p:tag name="TPQUESTIONXML" val="﻿&lt;?xml version=&quot;1.0&quot; encoding=&quot;utf-8&quot;?&gt;&#10;&lt;questionlist&gt;&#10;    &lt;properties&gt;&#10;        &lt;guid&gt;E0FCDEDA4B474C999FE766734C8F0986&lt;/guid&gt;&#10;        &lt;description /&gt;&#10;        &lt;date&gt;2/10/2015 2:34:3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1DC70080FE9407C953991BC953BFA05&lt;/guid&gt;&#10;            &lt;repollguid&gt;E36D4D37E0E649D7A5642298C843F812&lt;/repollguid&gt;&#10;            &lt;sourceid&gt;7CB71F29DCDF428CAE4BE7D6255EFE90&lt;/sourceid&gt;&#10;            &lt;questiontext&gt;Should Students be required to  self-define as LGBT to vote for the LGBT Officer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B83F2925A7F84824847732EBDF446FB8&lt;/guid&gt;&#10;                    &lt;answertext&gt;Yes&lt;/answertext&gt;&#10;                    &lt;valuetype&gt;0&lt;/valuetype&gt;&#10;                &lt;/answer&gt;&#10;                &lt;answer&gt;&#10;                    &lt;guid&gt;F941152B5E9E454E8DECF07D676C67FD&lt;/guid&gt;&#10;                    &lt;answertext&gt;No&lt;/answertext&gt;&#10;                    &lt;valuetype&gt;0&lt;/valuetype&gt;&#10;                &lt;/answer&gt;&#10;                &lt;answer&gt;&#10;                    &lt;guid&gt;18EE6E99F31A468DB46F06A5EAB01AF8&lt;/guid&gt;&#10;                    &lt;answertext&gt;Abstain&lt;/answertext&gt;&#10;                    &lt;valuetype&gt;0&lt;/valuetype&gt;&#10;                &lt;/answer&gt;&#10;            &lt;/answers&gt;&#10;        &lt;/multichoice&gt;&#10;    &lt;/questions&gt;&#10;&lt;/questionlist&gt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LABELFORMAT" val="0"/>
  <p:tag name="COLORTYPE" val="SCHEME"/>
  <p:tag name="NUMBERFORMAT" val="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B143E69A538D4A9CA43727F6159AEA7F&lt;/guid&gt;&#10;        &lt;description /&gt;&#10;        &lt;date&gt;2/10/2015 2:41:5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D43F041D144E4D7B9AC4E38CD3CB826B&lt;/guid&gt;&#10;            &lt;repollguid&gt;2DB56B34AB1F45B2839CEF6B86CDA58F&lt;/repollguid&gt;&#10;            &lt;sourceid&gt;82310549C6914976A2999A01D738E4AC&lt;/sourceid&gt;&#10;            &lt;questiontext&gt;Should Students be required to self-define as having a black or minority ethnic background to vote for Ethnic Minority Officer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E8F888AD7E984CBF974825999F9EAB5D&lt;/guid&gt;&#10;                    &lt;answertext&gt;Yes&lt;/answertext&gt;&#10;                    &lt;valuetype&gt;0&lt;/valuetype&gt;&#10;                &lt;/answer&gt;&#10;                &lt;answer&gt;&#10;                    &lt;guid&gt;6CECF3D5FB304306895D5949ACC95647&lt;/guid&gt;&#10;                    &lt;answertext&gt;No &lt;/answertext&gt;&#10;                    &lt;valuetype&gt;0&lt;/valuetype&gt;&#10;                &lt;/answer&gt;&#10;                &lt;answer&gt;&#10;                    &lt;guid&gt;EEEA075848DA46DE886CBFD22B08E96F&lt;/guid&gt;&#10;                    &lt;answertext&gt;Abstain&lt;/answertext&gt;&#10;                    &lt;valuetype&gt;0&lt;/valuetype&gt;&#10;                &lt;/answer&gt;&#10;            &lt;/answers&gt;&#10;        &lt;/multichoice&gt;&#10;    &lt;/questions&gt;&#10;&lt;/questionlist&gt;"/>
  <p:tag name="RESULTS" val="Should Students be required to self-define as having a black or minority ethnic background to vote for Ethnic Minority Officer?&#10;22[;]24[;]22[;]False[;]0[;]&#10;1.31818181818182[;]1[;]0.554843437078805[;]0.307851239669422&#10;16[;]0[;]Yes1[;]Yes[;]&#10;5[;]0[;]No 2[;]No [;]&#10;1[;]0[;]Abstain3[;]Abstain[;]&#10;"/>
  <p:tag name="HASRESULTS" val="Tru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LABELFORMAT" val="0"/>
  <p:tag name="COLORTYPE" val="SCHEME"/>
  <p:tag name="NUMBERFORMAT" val="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45C7E2ABAE2D41F6BFCC1925B3114EC1&lt;/guid&gt;&#10;        &lt;description /&gt;&#10;        &lt;date&gt;2/10/2015 2:44:4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94AA371B85143EFB8370C2331253817&lt;/guid&gt;&#10;            &lt;repollguid&gt;9A80CF7C4B844CFD96BC673B7C7DE1C0&lt;/repollguid&gt;&#10;            &lt;sourceid&gt;6E2B3503111A4532810502980EB7C6E7&lt;/sourceid&gt;&#10;            &lt;questiontext&gt;Should Students be required to  self-define as a Non-UK student to vote for the Non-UK Students Officer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229D0EA2C57417587BA357C2B14252D&lt;/guid&gt;&#10;                    &lt;answertext&gt;Yes&lt;/answertext&gt;&#10;                    &lt;valuetype&gt;0&lt;/valuetype&gt;&#10;                &lt;/answer&gt;&#10;                &lt;answer&gt;&#10;                    &lt;guid&gt;776D4555DE884BA094B619492B1A116F&lt;/guid&gt;&#10;                    &lt;answertext&gt;No &lt;/answertext&gt;&#10;                    &lt;valuetype&gt;0&lt;/valuetype&gt;&#10;                &lt;/answer&gt;&#10;                &lt;answer&gt;&#10;                    &lt;guid&gt;FE4475402CDC4865A7D32B74AA9AFD9B&lt;/guid&gt;&#10;                    &lt;answertext&gt;Abstain&lt;/answertext&gt;&#10;                    &lt;valuetype&gt;0&lt;/valuetype&gt;&#10;                &lt;/answer&gt;&#10;            &lt;/answers&gt;&#10;        &lt;/multichoice&gt;&#10;    &lt;/questions&gt;&#10;&lt;/questionlist&gt;"/>
  <p:tag name="RESULTS" val="Should Students be required to  self-define as a Non-UK student to vote for the Non-UK Students Officer?&#10;22[;]24[;]22[;]False[;]0[;]&#10;1.31818181818182[;]1[;]0.554843437078805[;]0.307851239669422&#10;16[;]0[;]Yes1[;]Yes[;]&#10;5[;]0[;]No 2[;]No [;]&#10;1[;]0[;]Abstain3[;]Abstain[;]&#10;"/>
  <p:tag name="HASRESULTS" val="Tru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LABELFORMAT" val="0"/>
  <p:tag name="COLORTYPE" val="SCHEME"/>
  <p:tag name="NUMBERFORMAT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RESULTS" val="I can see the question clearly?&#10;22[;]22[;]22[;]False[;]0[;]&#10;1.22727272727273[;]1[;]0.419070202604222[;]0.175619834710744&#10;17[;]0[;]Yes1[;]Yes[;]&#10;5[;]0[;]No2[;]No[;]&#10;"/>
  <p:tag name="HASRESULTS" val="True"/>
  <p:tag name="TYPE" val="MultiChoiceSlide"/>
  <p:tag name="TPQUESTIONXML" val="﻿&lt;?xml version=&quot;1.0&quot; encoding=&quot;utf-8&quot;?&gt;&#10;&lt;questionlist&gt;&#10;    &lt;properties&gt;&#10;        &lt;guid&gt;BD01B82793B74A11816572DDC6042AA0&lt;/guid&gt;&#10;        &lt;description /&gt;&#10;        &lt;date&gt;2/10/2015 3:25:0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19D0A0BE65443DA96330D15E0B47C2F&lt;/guid&gt;&#10;            &lt;repollguid&gt;ABB72FF25A1647EDA6B9ABD2B67E67AC&lt;/repollguid&gt;&#10;            &lt;sourceid&gt;E59634D11C524CFA982A00CE1B6D0D59&lt;/sourceid&gt;&#10;            &lt;questiontext&gt;I can see the question clearly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6032DC92ED34474EB146649034204737&lt;/guid&gt;&#10;                    &lt;answertext&gt;Yes&lt;/answertext&gt;&#10;                    &lt;valuetype&gt;0&lt;/valuetype&gt;&#10;                &lt;/answer&gt;&#10;                &lt;answer&gt;&#10;                    &lt;guid&gt;96F9DE27F2D6444DA5F79C412B4D5118&lt;/guid&gt;&#10;                    &lt;answertext&gt;No&lt;/answertext&gt;&#10;                    &lt;valuetype&gt;0&lt;/valuetype&gt;&#10;                &lt;/answer&gt;&#10;            &lt;/answers&gt;&#10;        &lt;/multichoice&gt;&#10;    &lt;/questions&gt;&#10;&lt;/questionlist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ULTS" val="Should Students be required to self-define as having a disability to vote for the Student Disability Officer?&#10;22[;]24[;]22[;]False[;]0[;]&#10;1.31818181818182[;]1[;]0.554843437078805[;]0.307851239669422&#10;16[;]0[;]Yes1[;]Yes[;]&#10;5[;]0[;]No2[;]No[;]&#10;1[;]0[;]Abstain3[;]Abstain[;]&#10;"/>
  <p:tag name="HASRESULTS" val="Tru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6F183BF3FB414B5E967C54F3132E6838&lt;/guid&gt;&#10;        &lt;description /&gt;&#10;        &lt;date&gt;2/10/2015 2:46:5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F5EA7FDBB808433E91A8F0082E8B24D5&lt;/guid&gt;&#10;            &lt;repollguid&gt;010ED43BB20741F5831B5969F7A6A877&lt;/repollguid&gt;&#10;            &lt;sourceid&gt;89318B5905034077BAA928FCCC7DA83D&lt;/sourceid&gt;&#10;            &lt;questiontext&gt;Should Students be required to self-define as having a disability to vote for the Student Disability Officer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0C9829BBA5054FEA9A42222D2C545E87&lt;/guid&gt;&#10;                    &lt;answertext&gt;Yes&lt;/answertext&gt;&#10;                    &lt;valuetype&gt;0&lt;/valuetype&gt;&#10;                &lt;/answer&gt;&#10;                &lt;answer&gt;&#10;                    &lt;guid&gt;40E0E82C99674FD9B008BD67D89E1DCD&lt;/guid&gt;&#10;                    &lt;answertext&gt;No&lt;/answertext&gt;&#10;                    &lt;valuetype&gt;0&lt;/valuetype&gt;&#10;                &lt;/answer&gt;&#10;                &lt;answer&gt;&#10;                    &lt;guid&gt;318C6778BBB345F3B2CE6B880D4B1CE8&lt;/guid&gt;&#10;                    &lt;answertext&gt;Abstain&lt;/answertext&gt;&#10;                    &lt;valuetype&gt;0&lt;/valuetype&gt;&#10;                &lt;/answer&gt;&#10;            &lt;/answers&gt;&#10;        &lt;/multichoice&gt;&#10;    &lt;/questions&gt;&#10;&lt;/questionlist&gt;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LABELFORMAT" val="0"/>
  <p:tag name="COLORTYPE" val="SCHEME"/>
  <p:tag name="NUMBERFORMAT" val="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ULTS" val="Should student be required to self-defines as a mature student to vote for mature officer?&#10;22[;]24[;]22[;]False[;]0[;]&#10;1.27272727272727[;]1[;]0.537825434827238[;]0.289256198347107&#10;17[;]0[;]Yes1[;]Yes[;]&#10;4[;]0[;]No2[;]No[;]&#10;1[;]0[;]Abstain3[;]Abstain[;]&#10;"/>
  <p:tag name="HASRESULTS" val="Tru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D438CCFBB0E9465FA79FC5A9C4AA49F6&lt;/guid&gt;&#10;        &lt;description /&gt;&#10;        &lt;date&gt;2/10/2015 7:00:36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23774EAE8FB4DB3AB8B10ADC1E88B97&lt;/guid&gt;&#10;            &lt;repollguid&gt;2D263280CF484E9CB1FE27B256534608&lt;/repollguid&gt;&#10;            &lt;sourceid&gt;A4C0C756BEDF48DFBF1387E91BE6FF16&lt;/sourceid&gt;&#10;            &lt;questiontext&gt;Should student be required to self-defines as a mature student to vote for mature officer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CC17843C15B3404BA076CB899D2A555A&lt;/guid&gt;&#10;                    &lt;answertext&gt;Yes&lt;/answertext&gt;&#10;                    &lt;valuetype&gt;0&lt;/valuetype&gt;&#10;                &lt;/answer&gt;&#10;                &lt;answer&gt;&#10;                    &lt;guid&gt;89030F35B74A49EFADA937576ED518E0&lt;/guid&gt;&#10;                    &lt;answertext&gt;No&lt;/answertext&gt;&#10;                    &lt;valuetype&gt;0&lt;/valuetype&gt;&#10;                &lt;/answer&gt;&#10;                &lt;answer&gt;&#10;                    &lt;guid&gt;F352BC4107A940A787774B8AC9E40AC7&lt;/guid&gt;&#10;                    &lt;answertext&gt;Abstain&lt;/answertext&gt;&#10;                    &lt;valuetype&gt;0&lt;/valuetype&gt;&#10;                &lt;/answer&gt;&#10;            &lt;/answers&gt;&#10;        &lt;/multichoice&gt;&#10;    &lt;/questions&gt;&#10;&lt;/questionlist&gt;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3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ULTS" val="Should Students be required to  self-define as a woman to vote for the Womens Officer?&#10;22[;]24[;]22[;]False[;]0[;]&#10;1.40909090909091[;]1[;]0.650810048330743[;]0.423553719008265&#10;15[;]0[;]Yes1[;]Yes[;]&#10;5[;]0[;]No 2[;]No [;]&#10;2[;]0[;]Abstain3[;]Abstain[;]&#10;"/>
  <p:tag name="HASRESULTS" val="Tru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ADE3B01A9E1E461098C8C834C2DFCF39&lt;/guid&gt;&#10;        &lt;description /&gt;&#10;        &lt;date&gt;2/10/2015 2:49:1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F0E7A13835940008677203CAE37DF90&lt;/guid&gt;&#10;            &lt;repollguid&gt;63562CEDECA44C959541E3D83BD73D90&lt;/repollguid&gt;&#10;            &lt;sourceid&gt;C3879B8048D1407D83605D43EAE24A25&lt;/sourceid&gt;&#10;            &lt;questiontext&gt;Should Students be required to  self-define as a woman to vote for the Womens Officer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3A8C5B77BEE04093B0A50370D7756F0C&lt;/guid&gt;&#10;                    &lt;answertext&gt;Yes&lt;/answertext&gt;&#10;                    &lt;valuetype&gt;0&lt;/valuetype&gt;&#10;                &lt;/answer&gt;&#10;                &lt;answer&gt;&#10;                    &lt;guid&gt;1365E9CA74DF4CEE9EFF8500525E4DBF&lt;/guid&gt;&#10;                    &lt;answertext&gt;No &lt;/answertext&gt;&#10;                    &lt;valuetype&gt;0&lt;/valuetype&gt;&#10;                &lt;/answer&gt;&#10;                &lt;answer&gt;&#10;                    &lt;guid&gt;F825874BAE264D6FA26F58FAEED166B8&lt;/guid&gt;&#10;                    &lt;answertext&gt;Abstain&lt;/answertext&gt;&#10;                    &lt;valuetype&gt;0&lt;/valuetype&gt;&#10;                &lt;/answer&gt;&#10;            &lt;/answers&gt;&#10;        &lt;/multichoice&gt;&#10;    &lt;/questions&gt;&#10;&lt;/questionlist&gt;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LABELFORMAT" val="0"/>
  <p:tag name="COLORTYPE" val="SCHEME"/>
  <p:tag name="NUMBERFORMAT" val="3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ULTS" val="Does council wish to pass the Motion “Cuts to services”?&#10;22[;]24[;]22[;]False[;]0[;]&#10;1.40909090909091[;]1[;]0.778056489482895[;]0.605371900826446&#10;17[;]0[;]Yes1[;]Yes[;]&#10;1[;]0[;]No 2[;]No [;]&#10;4[;]0[;]Abstain3[;]Abstain[;]&#10;"/>
  <p:tag name="HASRESULTS" val="Tru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F1C5F5036A5C4F03A7A2AD9112D1AE83&lt;/guid&gt;&#10;        &lt;description /&gt;&#10;        &lt;date&gt;2/10/2015 3:01:4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A7B141CE5544347995101AF1106710D&lt;/guid&gt;&#10;            &lt;repollguid&gt;81FA62303E714E25995F799773A8E7E5&lt;/repollguid&gt;&#10;            &lt;sourceid&gt;1FB1B59439EC4AB987DE6864ED003DAB&lt;/sourceid&gt;&#10;            &lt;questiontext&gt;Does council wish to pass the Motion “Cuts to services”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C2BDE3C85E9640109EFECEA71F09A7C5&lt;/guid&gt;&#10;                    &lt;answertext&gt;Yes&lt;/answertext&gt;&#10;                    &lt;valuetype&gt;0&lt;/valuetype&gt;&#10;                &lt;/answer&gt;&#10;                &lt;answer&gt;&#10;                    &lt;guid&gt;A5D734445540474CB78CFFE69461E7D3&lt;/guid&gt;&#10;                    &lt;answertext&gt;No &lt;/answertext&gt;&#10;                    &lt;valuetype&gt;0&lt;/valuetype&gt;&#10;                &lt;/answer&gt;&#10;                &lt;answer&gt;&#10;                    &lt;guid&gt;5747139CDC01416480FBEE6B9F56A79C&lt;/guid&gt;&#10;                    &lt;answertext&gt;Abstain&lt;/answertext&gt;&#10;                    &lt;valuetype&gt;0&lt;/valuetype&gt;&#10;                &lt;/answer&gt;&#10;            &lt;/answers&gt;&#10;        &lt;/multichoice&gt;&#10;    &lt;/questions&gt;&#10;&lt;/questionlist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LABELFORMAT" val="0"/>
  <p:tag name="COLORTYPE" val="SCHEME"/>
  <p:tag name="NUMBERFORMAT" val="3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ULTS" val="Does  council wish to pass the Green Party  Society?&#10;22[;]24[;]22[;]False[;]0[;]&#10;1.13636363636364[;]1[;]0.456812528232768[;]0.208677685950413&#10;20[;]0[;]Yes1[;]Yes[;]&#10;1[;]0[;]No 2[;]No [;]&#10;1[;]0[;]Abstain3[;]Abstain[;]&#10;"/>
  <p:tag name="HASRESULTS" val="Tru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C3CEFB4D494945C4B2FED44ADF8D4D2E&lt;/guid&gt;&#10;        &lt;description /&gt;&#10;        &lt;date&gt;2/10/2015 3:04:3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4A0ED28076A4A22ABAEFD0ADE2B1E81&lt;/guid&gt;&#10;            &lt;repollguid&gt;4272E64F4E2D4D2FAE12A3AFE23F5FD0&lt;/repollguid&gt;&#10;            &lt;sourceid&gt;DBF6FFF8793543F5950371B7EBA34A86&lt;/sourceid&gt;&#10;            &lt;questiontext&gt;Does  council wish to pass the Green Party  Society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9DE063C0FFB74C01AB8869E7C72E2EE6&lt;/guid&gt;&#10;                    &lt;answertext&gt;Yes&lt;/answertext&gt;&#10;                    &lt;valuetype&gt;0&lt;/valuetype&gt;&#10;                &lt;/answer&gt;&#10;                &lt;answer&gt;&#10;                    &lt;guid&gt;695980F9361E49559D428E3C0BCC646E&lt;/guid&gt;&#10;                    &lt;answertext&gt;No &lt;/answertext&gt;&#10;                    &lt;valuetype&gt;0&lt;/valuetype&gt;&#10;                &lt;/answer&gt;&#10;                &lt;answer&gt;&#10;                    &lt;guid&gt;9BCB0BFB95424E8CA16BA5287DB40E3D&lt;/guid&gt;&#10;                    &lt;answertext&gt;Abstain&lt;/answertext&gt;&#10;                    &lt;valuetype&gt;0&lt;/valuetype&gt;&#10;                &lt;/answer&gt;&#10;            &lt;/answers&gt;&#10;        &lt;/multichoice&gt;&#10;    &lt;/questions&gt;&#10;&lt;/questionlist&gt;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LABELFORMAT" val="0"/>
  <p:tag name="COLORTYPE" val="SCHEME"/>
  <p:tag name="NUMBERFORMAT" val="3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ULTS" val="Does  council wish to pass the Golf  Society?&#10;22[;]24[;]22[;]False[;]0[;]&#10;1.13636363636364[;]1[;]0.456812528232768[;]0.208677685950413&#10;20[;]0[;]Yes1[;]Yes[;]&#10;1[;]0[;]No 2[;]No [;]&#10;1[;]0[;]Abstain3[;]Abstain[;]&#10;"/>
  <p:tag name="HASRESULTS" val="Tru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AFBD640F2921400A8B294E5D68C768FA&lt;/guid&gt;&#10;        &lt;description /&gt;&#10;        &lt;date&gt;2/10/2015 7:13:4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306BC9034F054A739445CEA7503517E0&lt;/guid&gt;&#10;            &lt;repollguid&gt;F1B54D642E4546F19D41313D4DB40D75&lt;/repollguid&gt;&#10;            &lt;sourceid&gt;7800C22751AD47589810FE1912D5FDBB&lt;/sourceid&gt;&#10;            &lt;questiontext&gt;Does  council wish to pass the Golf  Society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F5BBD79928854B3A854207179D706A4C&lt;/guid&gt;&#10;                    &lt;answertext&gt;Yes&lt;/answertext&gt;&#10;                    &lt;valuetype&gt;0&lt;/valuetype&gt;&#10;                &lt;/answer&gt;&#10;                &lt;answer&gt;&#10;                    &lt;guid&gt;CE5BA86B176145C290BE35A478BF9EF6&lt;/guid&gt;&#10;                    &lt;answertext&gt;No &lt;/answertext&gt;&#10;                    &lt;valuetype&gt;0&lt;/valuetype&gt;&#10;                &lt;/answer&gt;&#10;                &lt;answer&gt;&#10;                    &lt;guid&gt;1716533D9B5143B88254C199C2BB4C0A&lt;/guid&gt;&#10;                    &lt;answertext&gt;Abstain&lt;/answertext&gt;&#10;                    &lt;valuetype&gt;0&lt;/valuetype&gt;&#10;                &lt;/answer&gt;&#10;            &lt;/answers&gt;&#10;        &lt;/multichoice&gt;&#10;    &lt;/questions&gt;&#10;&lt;/questionlist&gt;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LABELFORMAT" val="0"/>
  <p:tag name="NUMBERFORMAT" val="3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ULTS" val="Does council wish to pass the Worcester Students Ethnic Group?[;crlf;]6[;]6[;]6[;]False[;]0[;][;crlf;]2.16666666666667[;]2.5[;]0.897527467855751[;]0.805555555555555[;crlf;]2[;]0[;]Yes1[;]Yes[;][;crlf;]1[;]0[;]No2[;]No[;][;crlf;]3[;]0[;]Abstain3[;]Abstain[;]"/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CE00E9B1FAEF408198B013E4A2F65AC7&lt;/guid&gt;&#10;        &lt;description /&gt;&#10;        &lt;date&gt;2/10/2015 3:06:22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33BD3D14A8C843CAA5DE6FC9A95E7D14&lt;/guid&gt;&#10;            &lt;repollguid&gt;65C70EB719FF4430B4B3320C11DDA23D&lt;/repollguid&gt;&#10;            &lt;sourceid&gt;9E455C3276D94B20967E1F747255E546&lt;/sourceid&gt;&#10;            &lt;questiontext&gt;Does council wish to pass the Worcester Students Ethnic Group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69079F41619E4B649A55ABCB97770A52&lt;/guid&gt;&#10;                    &lt;answertext&gt;Yes&lt;/answertext&gt;&#10;                    &lt;valuetype&gt;0&lt;/valuetype&gt;&#10;                &lt;/answer&gt;&#10;                &lt;answer&gt;&#10;                    &lt;guid&gt;CC71B945433C474CAC17AC8216B4AD3A&lt;/guid&gt;&#10;                    &lt;answertext&gt;No&lt;/answertext&gt;&#10;                    &lt;valuetype&gt;0&lt;/valuetype&gt;&#10;                &lt;/answer&gt;&#10;                &lt;answer&gt;&#10;                    &lt;guid&gt;6FC320711CB14AD198343F2FE23146FB&lt;/guid&gt;&#10;                    &lt;answertext&gt;Abstain&lt;/answertext&gt;&#10;                    &lt;valuetype&gt;0&lt;/valuetype&gt;&#10;                &lt;/answer&gt;&#10;            &lt;/answers&gt;&#10;        &lt;/multichoice&gt;&#10;    &lt;/questions&gt;&#10;&lt;/questionlist&gt;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LABELFORMAT" val="0"/>
  <p:tag name="NUMBERFORMAT" val="3"/>
  <p:tag name="COLORTYPE" val="SCHEM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LABELFORMAT" val="0"/>
  <p:tag name="COLORTYPE" val="SCHEME"/>
  <p:tag name="NUMBERFORMAT" val="3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44FCED4F378941198883D3F0ECC6FFB8&lt;/guid&gt;&#10;        &lt;description /&gt;&#10;        &lt;date&gt;2/10/2015 4:59:46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C2190F43F1549F79D11E8BCE6A36D8E&lt;/guid&gt;&#10;            &lt;repollguid&gt;FF43E09BDA11402E903E9034D80529CD&lt;/repollguid&gt;&#10;            &lt;sourceid&gt;504B8B2776C04C4296FAF2E72783DD05&lt;/sourceid&gt;&#10;            &lt;questiontext&gt;Does student council wish to remove the sales ban for The Sun Newspaper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9C95B9C54567457A921C469E8B839443&lt;/guid&gt;&#10;                    &lt;answertext&gt;Yes&lt;/answertext&gt;&#10;                    &lt;valuetype&gt;0&lt;/valuetype&gt;&#10;                &lt;/answer&gt;&#10;                &lt;answer&gt;&#10;                    &lt;guid&gt;B0E2FFACFD90443AAEAC58A8B9B1E907&lt;/guid&gt;&#10;                    &lt;answertext&gt;No &lt;/answertext&gt;&#10;                    &lt;valuetype&gt;0&lt;/valuetype&gt;&#10;                &lt;/answer&gt;&#10;                &lt;answer&gt;&#10;                    &lt;guid&gt;6FD2918486614FE79D0552D62D2042FF&lt;/guid&gt;&#10;                    &lt;answertext&gt;Abstain&lt;/answertext&gt;&#10;                    &lt;valuetype&gt;0&lt;/valuetype&gt;&#10;                &lt;/answer&gt;&#10;            &lt;/answers&gt;&#10;        &lt;/multichoice&gt;&#10;    &lt;/questions&gt;&#10;&lt;/questionlist&gt;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FAA510C865B342808E2EF6C5AF948126&lt;/guid&gt;&#10;        &lt;description /&gt;&#10;        &lt;date&gt;2/10/2015 3:27:06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0FBCD743B004485A82F4C12BE331FE4&lt;/guid&gt;&#10;            &lt;repollguid&gt;CDAEA5F9C2AA4C7BA151D3FFA9D355C0&lt;/repollguid&gt;&#10;            &lt;sourceid&gt;320BFF5CFF0E4CCE910BF9647B4B729F&lt;/sourceid&gt;&#10;            &lt;questiontext&gt;I understand that I can press the button many times, but my vote is only counted once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94B4B1F2D16344C1ADB4976F7EAE6AF9&lt;/guid&gt;&#10;                    &lt;answertext&gt;Yes&lt;/answertext&gt;&#10;                    &lt;valuetype&gt;0&lt;/valuetype&gt;&#10;                &lt;/answer&gt;&#10;                &lt;answer&gt;&#10;                    &lt;guid&gt;6893DDECD4534802AA8D06E86A730DF3&lt;/guid&gt;&#10;                    &lt;answertext&gt;No &lt;/answertext&gt;&#10;                    &lt;valuetype&gt;0&lt;/valuetype&gt;&#10;                &lt;/answer&gt;&#10;            &lt;/answers&gt;&#10;        &lt;/multichoice&gt;&#10;    &lt;/questions&gt;&#10;&lt;/questionlist&gt;"/>
  <p:tag name="RESULTS" val="I understand that I can press the button many times, but my vote is only counted once?&#10;23[;]23[;]23[;]False[;]0[;]&#10;1.17391304347826[;]1[;]0.379034690742667[;]0.143667296786389&#10;19[;]0[;]Yes1[;]Yes[;]&#10;4[;]0[;]No 2[;]No [;]&#10;"/>
  <p:tag name="HASRESULTS" val="Tr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LABELFORMAT" val="0"/>
  <p:tag name="NUMBERFORMAT" val="3"/>
  <p:tag name="COLORTYPE" val="SCHEM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ULTS" val="I understand that I can change my answer as many times as I want, but the system only counts my last answer before the poll closes?&#10;23[;]24[;]23[;]False[;]0[;]&#10;1.26086956521739[;]1[;]0.439108910363569[;]0.192816635160681&#10;17[;]0[;]Yes1[;]Yes[;]&#10;6[;]0[;]No2[;]No[;]&#10;"/>
  <p:tag name="HASRESULTS" val="Tru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79F767B81A8747A18C9BF80FF36D9223&lt;/guid&gt;&#10;        &lt;description /&gt;&#10;        &lt;date&gt;2/10/2015 3:29:0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91AB3A115C94E509E27E8D0F496DBEC&lt;/guid&gt;&#10;            &lt;repollguid&gt;E5DCCDF56AF0416188E120BAC59AC52B&lt;/repollguid&gt;&#10;            &lt;sourceid&gt;130FF3B52CB842608B816B716DC60F3F&lt;/sourceid&gt;&#10;            &lt;questiontext&gt;I understand that I can change my answer as many times as I want, but the system only counts my last answer before the poll closes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5715B44A2D42493BBF68B68DC14EABF4&lt;/guid&gt;&#10;                    &lt;answertext&gt;Yes&lt;/answertext&gt;&#10;                    &lt;valuetype&gt;0&lt;/valuetype&gt;&#10;                &lt;/answer&gt;&#10;                &lt;answer&gt;&#10;                    &lt;guid&gt;9F159577E3C04AA38100D9ADB07651D6&lt;/guid&gt;&#10;                    &lt;answertext&gt;No&lt;/answertext&gt;&#10;                    &lt;valuetype&gt;0&lt;/valuetype&gt;&#10;                &lt;/answer&gt;&#10;            &lt;/answers&gt;&#10;        &lt;/multichoice&gt;&#10;    &lt;/questions&gt;&#10;&lt;/questionlist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257</Words>
  <Application>Microsoft Office PowerPoint</Application>
  <PresentationFormat>On-screen Show (4:3)</PresentationFormat>
  <Paragraphs>54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Chart</vt:lpstr>
      <vt:lpstr>Voting for student council  10th February 2015</vt:lpstr>
      <vt:lpstr>I can see the question clearly?</vt:lpstr>
      <vt:lpstr>I understand that I can press the button many times, but my vote is only counted once?</vt:lpstr>
      <vt:lpstr>I understand that I can change my answer as many times as I want, but the system only counts my last answer before the poll closes?</vt:lpstr>
      <vt:lpstr>Should Students be required to  self-define as LGBT to vote for the LGBT Officer?</vt:lpstr>
      <vt:lpstr>Should Students be required to self-define as having a black or minority ethnic background to vote for Ethnic Minority Officer?</vt:lpstr>
      <vt:lpstr>Should Students be required to  self-define as a Non-UK student to vote for the Non-UK Students Officer?</vt:lpstr>
      <vt:lpstr>Should Students be required to self-define as having a disability to vote for the Student Disability Officer?</vt:lpstr>
      <vt:lpstr>Should student be required to self-defines as a mature student to vote for mature officer?</vt:lpstr>
      <vt:lpstr>Should Students be required to  self-define as a woman to vote for the Womens Officer?</vt:lpstr>
      <vt:lpstr>Does council wish to pass the Motion “Cuts to services”?</vt:lpstr>
      <vt:lpstr>Does  council wish to pass the Green Party  Society?</vt:lpstr>
      <vt:lpstr>Does  council wish to pass the Golf  Society?</vt:lpstr>
      <vt:lpstr>Does council wish to pass the Worcester Students Ethnic Group?</vt:lpstr>
      <vt:lpstr>Does student council wish to remove the sales ban for The Sun Newspaper?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Should Students be required to  self-define as LGBT to vote for the LGBT Officer?</dc:title>
  <dc:creator>Ellen Joyce</dc:creator>
  <cp:lastModifiedBy>Ruth Christie</cp:lastModifiedBy>
  <cp:revision>19</cp:revision>
  <dcterms:created xsi:type="dcterms:W3CDTF">2015-02-10T14:26:03Z</dcterms:created>
  <dcterms:modified xsi:type="dcterms:W3CDTF">2015-02-16T14:28:16Z</dcterms:modified>
</cp:coreProperties>
</file>