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6" r:id="rId3"/>
    <p:sldId id="257" r:id="rId4"/>
    <p:sldId id="258" r:id="rId5"/>
    <p:sldId id="259" r:id="rId6"/>
    <p:sldId id="260" r:id="rId7"/>
    <p:sldId id="261" r:id="rId8"/>
    <p:sldId id="270" r:id="rId9"/>
    <p:sldId id="262" r:id="rId10"/>
    <p:sldId id="263" r:id="rId11"/>
    <p:sldId id="264" r:id="rId12"/>
    <p:sldId id="265"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5" d="100"/>
          <a:sy n="105" d="100"/>
        </p:scale>
        <p:origin x="90"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AC07070-7279-48B3-8EF8-DFAB648C290A}" type="datetimeFigureOut">
              <a:rPr lang="en-GB" smtClean="0"/>
              <a:t>13/11/2024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78251F-1341-412E-AEAD-3B8A46CE8DF1}" type="slidenum">
              <a:rPr lang="en-GB" smtClean="0"/>
              <a:t>‹#›</a:t>
            </a:fld>
            <a:endParaRPr lang="en-GB"/>
          </a:p>
        </p:txBody>
      </p:sp>
    </p:spTree>
    <p:extLst>
      <p:ext uri="{BB962C8B-B14F-4D97-AF65-F5344CB8AC3E}">
        <p14:creationId xmlns:p14="http://schemas.microsoft.com/office/powerpoint/2010/main" val="4222524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AC07070-7279-48B3-8EF8-DFAB648C290A}" type="datetimeFigureOut">
              <a:rPr lang="en-GB" smtClean="0"/>
              <a:t>13/11/2024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78251F-1341-412E-AEAD-3B8A46CE8DF1}" type="slidenum">
              <a:rPr lang="en-GB" smtClean="0"/>
              <a:t>‹#›</a:t>
            </a:fld>
            <a:endParaRPr lang="en-GB"/>
          </a:p>
        </p:txBody>
      </p:sp>
    </p:spTree>
    <p:extLst>
      <p:ext uri="{BB962C8B-B14F-4D97-AF65-F5344CB8AC3E}">
        <p14:creationId xmlns:p14="http://schemas.microsoft.com/office/powerpoint/2010/main" val="556307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AC07070-7279-48B3-8EF8-DFAB648C290A}" type="datetimeFigureOut">
              <a:rPr lang="en-GB" smtClean="0"/>
              <a:t>13/11/2024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78251F-1341-412E-AEAD-3B8A46CE8DF1}" type="slidenum">
              <a:rPr lang="en-GB" smtClean="0"/>
              <a:t>‹#›</a:t>
            </a:fld>
            <a:endParaRPr lang="en-GB"/>
          </a:p>
        </p:txBody>
      </p:sp>
    </p:spTree>
    <p:extLst>
      <p:ext uri="{BB962C8B-B14F-4D97-AF65-F5344CB8AC3E}">
        <p14:creationId xmlns:p14="http://schemas.microsoft.com/office/powerpoint/2010/main" val="1014074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AC07070-7279-48B3-8EF8-DFAB648C290A}" type="datetimeFigureOut">
              <a:rPr lang="en-GB" smtClean="0"/>
              <a:t>13/11/2024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78251F-1341-412E-AEAD-3B8A46CE8DF1}" type="slidenum">
              <a:rPr lang="en-GB" smtClean="0"/>
              <a:t>‹#›</a:t>
            </a:fld>
            <a:endParaRPr lang="en-GB"/>
          </a:p>
        </p:txBody>
      </p:sp>
    </p:spTree>
    <p:extLst>
      <p:ext uri="{BB962C8B-B14F-4D97-AF65-F5344CB8AC3E}">
        <p14:creationId xmlns:p14="http://schemas.microsoft.com/office/powerpoint/2010/main" val="3383755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C07070-7279-48B3-8EF8-DFAB648C290A}" type="datetimeFigureOut">
              <a:rPr lang="en-GB" smtClean="0"/>
              <a:t>13/11/2024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78251F-1341-412E-AEAD-3B8A46CE8DF1}" type="slidenum">
              <a:rPr lang="en-GB" smtClean="0"/>
              <a:t>‹#›</a:t>
            </a:fld>
            <a:endParaRPr lang="en-GB"/>
          </a:p>
        </p:txBody>
      </p:sp>
    </p:spTree>
    <p:extLst>
      <p:ext uri="{BB962C8B-B14F-4D97-AF65-F5344CB8AC3E}">
        <p14:creationId xmlns:p14="http://schemas.microsoft.com/office/powerpoint/2010/main" val="2146006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AC07070-7279-48B3-8EF8-DFAB648C290A}" type="datetimeFigureOut">
              <a:rPr lang="en-GB" smtClean="0"/>
              <a:t>13/11/2024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78251F-1341-412E-AEAD-3B8A46CE8DF1}" type="slidenum">
              <a:rPr lang="en-GB" smtClean="0"/>
              <a:t>‹#›</a:t>
            </a:fld>
            <a:endParaRPr lang="en-GB"/>
          </a:p>
        </p:txBody>
      </p:sp>
    </p:spTree>
    <p:extLst>
      <p:ext uri="{BB962C8B-B14F-4D97-AF65-F5344CB8AC3E}">
        <p14:creationId xmlns:p14="http://schemas.microsoft.com/office/powerpoint/2010/main" val="3769690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AC07070-7279-48B3-8EF8-DFAB648C290A}" type="datetimeFigureOut">
              <a:rPr lang="en-GB" smtClean="0"/>
              <a:t>13/11/2024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578251F-1341-412E-AEAD-3B8A46CE8DF1}" type="slidenum">
              <a:rPr lang="en-GB" smtClean="0"/>
              <a:t>‹#›</a:t>
            </a:fld>
            <a:endParaRPr lang="en-GB"/>
          </a:p>
        </p:txBody>
      </p:sp>
    </p:spTree>
    <p:extLst>
      <p:ext uri="{BB962C8B-B14F-4D97-AF65-F5344CB8AC3E}">
        <p14:creationId xmlns:p14="http://schemas.microsoft.com/office/powerpoint/2010/main" val="2125455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AC07070-7279-48B3-8EF8-DFAB648C290A}" type="datetimeFigureOut">
              <a:rPr lang="en-GB" smtClean="0"/>
              <a:t>13/11/2024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578251F-1341-412E-AEAD-3B8A46CE8DF1}" type="slidenum">
              <a:rPr lang="en-GB" smtClean="0"/>
              <a:t>‹#›</a:t>
            </a:fld>
            <a:endParaRPr lang="en-GB"/>
          </a:p>
        </p:txBody>
      </p:sp>
    </p:spTree>
    <p:extLst>
      <p:ext uri="{BB962C8B-B14F-4D97-AF65-F5344CB8AC3E}">
        <p14:creationId xmlns:p14="http://schemas.microsoft.com/office/powerpoint/2010/main" val="302254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C07070-7279-48B3-8EF8-DFAB648C290A}" type="datetimeFigureOut">
              <a:rPr lang="en-GB" smtClean="0"/>
              <a:t>13/11/2024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578251F-1341-412E-AEAD-3B8A46CE8DF1}" type="slidenum">
              <a:rPr lang="en-GB" smtClean="0"/>
              <a:t>‹#›</a:t>
            </a:fld>
            <a:endParaRPr lang="en-GB"/>
          </a:p>
        </p:txBody>
      </p:sp>
    </p:spTree>
    <p:extLst>
      <p:ext uri="{BB962C8B-B14F-4D97-AF65-F5344CB8AC3E}">
        <p14:creationId xmlns:p14="http://schemas.microsoft.com/office/powerpoint/2010/main" val="3209239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AC07070-7279-48B3-8EF8-DFAB648C290A}" type="datetimeFigureOut">
              <a:rPr lang="en-GB" smtClean="0"/>
              <a:t>13/11/2024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78251F-1341-412E-AEAD-3B8A46CE8DF1}" type="slidenum">
              <a:rPr lang="en-GB" smtClean="0"/>
              <a:t>‹#›</a:t>
            </a:fld>
            <a:endParaRPr lang="en-GB"/>
          </a:p>
        </p:txBody>
      </p:sp>
    </p:spTree>
    <p:extLst>
      <p:ext uri="{BB962C8B-B14F-4D97-AF65-F5344CB8AC3E}">
        <p14:creationId xmlns:p14="http://schemas.microsoft.com/office/powerpoint/2010/main" val="1413104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AC07070-7279-48B3-8EF8-DFAB648C290A}" type="datetimeFigureOut">
              <a:rPr lang="en-GB" smtClean="0"/>
              <a:t>13/11/2024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78251F-1341-412E-AEAD-3B8A46CE8DF1}" type="slidenum">
              <a:rPr lang="en-GB" smtClean="0"/>
              <a:t>‹#›</a:t>
            </a:fld>
            <a:endParaRPr lang="en-GB"/>
          </a:p>
        </p:txBody>
      </p:sp>
    </p:spTree>
    <p:extLst>
      <p:ext uri="{BB962C8B-B14F-4D97-AF65-F5344CB8AC3E}">
        <p14:creationId xmlns:p14="http://schemas.microsoft.com/office/powerpoint/2010/main" val="3348897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C07070-7279-48B3-8EF8-DFAB648C290A}" type="datetimeFigureOut">
              <a:rPr lang="en-GB" smtClean="0"/>
              <a:t>13/11/2024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78251F-1341-412E-AEAD-3B8A46CE8DF1}" type="slidenum">
              <a:rPr lang="en-GB" smtClean="0"/>
              <a:t>‹#›</a:t>
            </a:fld>
            <a:endParaRPr lang="en-GB"/>
          </a:p>
        </p:txBody>
      </p:sp>
    </p:spTree>
    <p:extLst>
      <p:ext uri="{BB962C8B-B14F-4D97-AF65-F5344CB8AC3E}">
        <p14:creationId xmlns:p14="http://schemas.microsoft.com/office/powerpoint/2010/main" val="3993915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Elliot.atkinson3@worc.ac.uk"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mailto:Olivia.williams2@worc.ac.uk"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t="5110" b="5902"/>
          <a:stretch/>
        </p:blipFill>
        <p:spPr>
          <a:xfrm>
            <a:off x="-1" y="0"/>
            <a:ext cx="12330629" cy="6858000"/>
          </a:xfrm>
          <a:prstGeom prst="rect">
            <a:avLst/>
          </a:prstGeom>
        </p:spPr>
      </p:pic>
    </p:spTree>
    <p:extLst>
      <p:ext uri="{BB962C8B-B14F-4D97-AF65-F5344CB8AC3E}">
        <p14:creationId xmlns:p14="http://schemas.microsoft.com/office/powerpoint/2010/main" val="3565831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t="5364" b="5716"/>
          <a:stretch/>
        </p:blipFill>
        <p:spPr>
          <a:xfrm>
            <a:off x="1" y="1"/>
            <a:ext cx="12339900" cy="6858000"/>
          </a:xfrm>
          <a:prstGeom prst="rect">
            <a:avLst/>
          </a:prstGeom>
        </p:spPr>
      </p:pic>
    </p:spTree>
    <p:extLst>
      <p:ext uri="{BB962C8B-B14F-4D97-AF65-F5344CB8AC3E}">
        <p14:creationId xmlns:p14="http://schemas.microsoft.com/office/powerpoint/2010/main" val="1430685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t="5430" b="5601"/>
          <a:stretch/>
        </p:blipFill>
        <p:spPr>
          <a:xfrm>
            <a:off x="-1" y="0"/>
            <a:ext cx="12333191" cy="6858000"/>
          </a:xfrm>
          <a:prstGeom prst="rect">
            <a:avLst/>
          </a:prstGeom>
        </p:spPr>
      </p:pic>
      <p:sp>
        <p:nvSpPr>
          <p:cNvPr id="5" name="TextBox 4"/>
          <p:cNvSpPr txBox="1"/>
          <p:nvPr/>
        </p:nvSpPr>
        <p:spPr>
          <a:xfrm>
            <a:off x="2667897" y="704740"/>
            <a:ext cx="8111266" cy="646331"/>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GB" sz="3600" dirty="0">
                <a:latin typeface="Bahnschrift Light Condensed" panose="020B0502040204020203" pitchFamily="34" charset="0"/>
              </a:rPr>
              <a:t>STUDENT –STAFF LIAISON COMMITTEE MEETINGS</a:t>
            </a:r>
          </a:p>
        </p:txBody>
      </p:sp>
    </p:spTree>
    <p:extLst>
      <p:ext uri="{BB962C8B-B14F-4D97-AF65-F5344CB8AC3E}">
        <p14:creationId xmlns:p14="http://schemas.microsoft.com/office/powerpoint/2010/main" val="1005856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rotWithShape="1">
          <a:blip r:embed="rId2"/>
          <a:srcRect t="5031" b="5681"/>
          <a:stretch/>
        </p:blipFill>
        <p:spPr>
          <a:xfrm>
            <a:off x="0" y="0"/>
            <a:ext cx="12289204" cy="6858000"/>
          </a:xfrm>
          <a:prstGeom prst="rect">
            <a:avLst/>
          </a:prstGeom>
        </p:spPr>
      </p:pic>
      <p:sp>
        <p:nvSpPr>
          <p:cNvPr id="6" name="TextBox 5"/>
          <p:cNvSpPr txBox="1"/>
          <p:nvPr/>
        </p:nvSpPr>
        <p:spPr>
          <a:xfrm>
            <a:off x="7788924" y="2598003"/>
            <a:ext cx="3082791" cy="830997"/>
          </a:xfrm>
          <a:prstGeom prst="rect">
            <a:avLst/>
          </a:prstGeom>
          <a:noFill/>
        </p:spPr>
        <p:txBody>
          <a:bodyPr wrap="square" rtlCol="0">
            <a:spAutoFit/>
          </a:bodyPr>
          <a:lstStyle/>
          <a:p>
            <a:r>
              <a:rPr lang="en-GB" sz="2400" dirty="0">
                <a:solidFill>
                  <a:schemeClr val="bg1"/>
                </a:solidFill>
                <a:latin typeface="Gill Sans MT Condensed" panose="020B0506020104020203" pitchFamily="34" charset="0"/>
              </a:rPr>
              <a:t>Training is provided for all Reps by the SU</a:t>
            </a:r>
          </a:p>
        </p:txBody>
      </p:sp>
    </p:spTree>
    <p:extLst>
      <p:ext uri="{BB962C8B-B14F-4D97-AF65-F5344CB8AC3E}">
        <p14:creationId xmlns:p14="http://schemas.microsoft.com/office/powerpoint/2010/main" val="1900509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t="5116" b="5800"/>
          <a:stretch/>
        </p:blipFill>
        <p:spPr>
          <a:xfrm>
            <a:off x="0" y="0"/>
            <a:ext cx="12327875" cy="6863786"/>
          </a:xfrm>
          <a:prstGeom prst="rect">
            <a:avLst/>
          </a:prstGeom>
        </p:spPr>
      </p:pic>
      <p:sp>
        <p:nvSpPr>
          <p:cNvPr id="5" name="TextBox 4"/>
          <p:cNvSpPr txBox="1"/>
          <p:nvPr/>
        </p:nvSpPr>
        <p:spPr>
          <a:xfrm>
            <a:off x="412361" y="5896401"/>
            <a:ext cx="11503152" cy="830997"/>
          </a:xfrm>
          <a:prstGeom prst="rect">
            <a:avLst/>
          </a:prstGeom>
          <a:noFill/>
        </p:spPr>
        <p:txBody>
          <a:bodyPr wrap="square" rtlCol="0">
            <a:spAutoFit/>
          </a:bodyPr>
          <a:lstStyle/>
          <a:p>
            <a:pPr algn="ctr"/>
            <a:r>
              <a:rPr lang="en-GB" sz="2400" dirty="0">
                <a:solidFill>
                  <a:schemeClr val="bg1"/>
                </a:solidFill>
                <a:latin typeface="Gill Sans MT Condensed" panose="020B0506020104020203" pitchFamily="34" charset="0"/>
              </a:rPr>
              <a:t>The SU also has a Course Rep Accreditation Scheme. This is the chance for Reps to get recognised for all their hard work. For more information about the scheme and how to get accredited, you can visit our website.</a:t>
            </a:r>
          </a:p>
        </p:txBody>
      </p:sp>
    </p:spTree>
    <p:extLst>
      <p:ext uri="{BB962C8B-B14F-4D97-AF65-F5344CB8AC3E}">
        <p14:creationId xmlns:p14="http://schemas.microsoft.com/office/powerpoint/2010/main" val="3892992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t="5097" b="5702"/>
          <a:stretch/>
        </p:blipFill>
        <p:spPr>
          <a:xfrm>
            <a:off x="1" y="0"/>
            <a:ext cx="12301128" cy="6858000"/>
          </a:xfrm>
          <a:prstGeom prst="rect">
            <a:avLst/>
          </a:prstGeom>
        </p:spPr>
      </p:pic>
      <p:sp>
        <p:nvSpPr>
          <p:cNvPr id="5" name="TextBox 4"/>
          <p:cNvSpPr txBox="1"/>
          <p:nvPr/>
        </p:nvSpPr>
        <p:spPr>
          <a:xfrm>
            <a:off x="711146" y="994628"/>
            <a:ext cx="10878838" cy="830997"/>
          </a:xfrm>
          <a:prstGeom prst="rect">
            <a:avLst/>
          </a:prstGeom>
          <a:noFill/>
        </p:spPr>
        <p:txBody>
          <a:bodyPr wrap="square" rtlCol="0">
            <a:spAutoFit/>
          </a:bodyPr>
          <a:lstStyle/>
          <a:p>
            <a:pPr algn="ctr"/>
            <a:r>
              <a:rPr lang="en-GB" sz="2400" dirty="0">
                <a:solidFill>
                  <a:schemeClr val="bg1"/>
                </a:solidFill>
                <a:latin typeface="Gill Sans MT Condensed" panose="020B0506020104020203" pitchFamily="34" charset="0"/>
                <a:ea typeface="Calibri" panose="020F0502020204030204" pitchFamily="34" charset="0"/>
                <a:cs typeface="Times New Roman" panose="02020603050405020304" pitchFamily="18" charset="0"/>
              </a:rPr>
              <a:t>If you are interested in making a difference and representing the voice of your course mates, just let your Course Leader know that you would like to become a Course Rep. or, find out more on our website.</a:t>
            </a:r>
            <a:endParaRPr lang="en-GB" sz="2400" dirty="0">
              <a:solidFill>
                <a:schemeClr val="bg1"/>
              </a:solidFill>
              <a:latin typeface="Gill Sans MT Condensed" panose="020B0506020104020203" pitchFamily="34" charset="0"/>
            </a:endParaRPr>
          </a:p>
        </p:txBody>
      </p:sp>
      <p:sp>
        <p:nvSpPr>
          <p:cNvPr id="6" name="TextBox 5"/>
          <p:cNvSpPr txBox="1"/>
          <p:nvPr/>
        </p:nvSpPr>
        <p:spPr>
          <a:xfrm>
            <a:off x="838200" y="5170388"/>
            <a:ext cx="10878838" cy="830997"/>
          </a:xfrm>
          <a:prstGeom prst="rect">
            <a:avLst/>
          </a:prstGeom>
          <a:noFill/>
        </p:spPr>
        <p:txBody>
          <a:bodyPr wrap="square" rtlCol="0">
            <a:spAutoFit/>
          </a:bodyPr>
          <a:lstStyle/>
          <a:p>
            <a:pPr algn="ctr"/>
            <a:r>
              <a:rPr lang="en-GB" sz="2400" dirty="0">
                <a:solidFill>
                  <a:schemeClr val="bg1"/>
                </a:solidFill>
                <a:latin typeface="Gill Sans MT Condensed" panose="020B0506020104020203" pitchFamily="34" charset="0"/>
                <a:cs typeface="Times New Roman" panose="02020603050405020304" pitchFamily="18" charset="0"/>
              </a:rPr>
              <a:t>Or get in contact with Elliot Atkinson – Vice President Education </a:t>
            </a:r>
            <a:r>
              <a:rPr lang="en-GB" sz="2400">
                <a:solidFill>
                  <a:schemeClr val="bg1"/>
                </a:solidFill>
                <a:latin typeface="Gill Sans MT Condensed" panose="020B0506020104020203" pitchFamily="34" charset="0"/>
                <a:cs typeface="Times New Roman" panose="02020603050405020304" pitchFamily="18" charset="0"/>
                <a:hlinkClick r:id="rId3"/>
              </a:rPr>
              <a:t>Elliot.atkinson3@worc.ac.uk</a:t>
            </a:r>
            <a:r>
              <a:rPr lang="en-GB" sz="2400">
                <a:solidFill>
                  <a:schemeClr val="bg1"/>
                </a:solidFill>
                <a:latin typeface="Gill Sans MT Condensed" panose="020B0506020104020203" pitchFamily="34" charset="0"/>
                <a:cs typeface="Times New Roman" panose="02020603050405020304" pitchFamily="18" charset="0"/>
              </a:rPr>
              <a:t> or </a:t>
            </a:r>
            <a:r>
              <a:rPr lang="en-GB" sz="2400" dirty="0">
                <a:solidFill>
                  <a:schemeClr val="bg1"/>
                </a:solidFill>
                <a:latin typeface="Gill Sans MT Condensed" panose="020B0506020104020203" pitchFamily="34" charset="0"/>
                <a:cs typeface="Times New Roman" panose="02020603050405020304" pitchFamily="18" charset="0"/>
              </a:rPr>
              <a:t>Olivia (Liv) Williams – Team Administrator </a:t>
            </a:r>
            <a:r>
              <a:rPr lang="en-GB" sz="2400" dirty="0">
                <a:solidFill>
                  <a:schemeClr val="bg1"/>
                </a:solidFill>
                <a:latin typeface="Gill Sans MT Condensed" panose="020B0506020104020203" pitchFamily="34" charset="0"/>
                <a:cs typeface="Times New Roman" panose="02020603050405020304" pitchFamily="18" charset="0"/>
                <a:hlinkClick r:id="rId4"/>
              </a:rPr>
              <a:t>Olivia.williams2@worc.ac.uk</a:t>
            </a:r>
            <a:r>
              <a:rPr lang="en-GB" sz="2400" dirty="0">
                <a:solidFill>
                  <a:schemeClr val="bg1"/>
                </a:solidFill>
                <a:latin typeface="Gill Sans MT Condensed" panose="020B0506020104020203" pitchFamily="34" charset="0"/>
                <a:cs typeface="Times New Roman" panose="02020603050405020304" pitchFamily="18" charset="0"/>
              </a:rPr>
              <a:t> </a:t>
            </a:r>
            <a:endParaRPr lang="en-GB" sz="2400" dirty="0">
              <a:solidFill>
                <a:schemeClr val="bg1"/>
              </a:solidFill>
              <a:latin typeface="Gill Sans MT Condensed" panose="020B0506020104020203" pitchFamily="34" charset="0"/>
            </a:endParaRPr>
          </a:p>
        </p:txBody>
      </p:sp>
    </p:spTree>
    <p:extLst>
      <p:ext uri="{BB962C8B-B14F-4D97-AF65-F5344CB8AC3E}">
        <p14:creationId xmlns:p14="http://schemas.microsoft.com/office/powerpoint/2010/main" val="3981697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rotWithShape="1">
          <a:blip r:embed="rId2"/>
          <a:srcRect t="4983" b="10323"/>
          <a:stretch/>
        </p:blipFill>
        <p:spPr>
          <a:xfrm>
            <a:off x="-220338" y="0"/>
            <a:ext cx="12955807" cy="6858000"/>
          </a:xfrm>
          <a:prstGeom prst="rect">
            <a:avLst/>
          </a:prstGeom>
        </p:spPr>
      </p:pic>
      <p:sp>
        <p:nvSpPr>
          <p:cNvPr id="5" name="TextBox 4"/>
          <p:cNvSpPr txBox="1"/>
          <p:nvPr/>
        </p:nvSpPr>
        <p:spPr>
          <a:xfrm>
            <a:off x="9382699" y="1905505"/>
            <a:ext cx="2570602" cy="1261884"/>
          </a:xfrm>
          <a:prstGeom prst="rect">
            <a:avLst/>
          </a:prstGeom>
          <a:noFill/>
        </p:spPr>
        <p:txBody>
          <a:bodyPr wrap="square" rtlCol="0">
            <a:spAutoFit/>
          </a:bodyPr>
          <a:lstStyle/>
          <a:p>
            <a:pPr algn="r"/>
            <a:r>
              <a:rPr lang="en-US" sz="2400" dirty="0">
                <a:solidFill>
                  <a:schemeClr val="bg1"/>
                </a:solidFill>
                <a:latin typeface="Gill Sans MT Condensed" panose="020B0506020104020203" pitchFamily="34" charset="0"/>
              </a:rPr>
              <a:t>Course Reps are students who have been elected by their course mates</a:t>
            </a:r>
            <a:r>
              <a:rPr lang="en-US" sz="2800" dirty="0">
                <a:solidFill>
                  <a:schemeClr val="bg1"/>
                </a:solidFill>
                <a:latin typeface="Gill Sans MT Condensed" panose="020B0506020104020203" pitchFamily="34" charset="0"/>
              </a:rPr>
              <a:t>.</a:t>
            </a:r>
            <a:endParaRPr lang="en-GB" sz="2800" dirty="0">
              <a:solidFill>
                <a:schemeClr val="bg1"/>
              </a:solidFill>
              <a:latin typeface="Gill Sans MT Condensed" panose="020B0506020104020203" pitchFamily="34" charset="0"/>
            </a:endParaRPr>
          </a:p>
        </p:txBody>
      </p:sp>
    </p:spTree>
    <p:extLst>
      <p:ext uri="{BB962C8B-B14F-4D97-AF65-F5344CB8AC3E}">
        <p14:creationId xmlns:p14="http://schemas.microsoft.com/office/powerpoint/2010/main" val="1997909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t="5409" b="5750"/>
          <a:stretch/>
        </p:blipFill>
        <p:spPr>
          <a:xfrm>
            <a:off x="0" y="0"/>
            <a:ext cx="12351013" cy="6858000"/>
          </a:xfrm>
          <a:prstGeom prst="rect">
            <a:avLst/>
          </a:prstGeom>
        </p:spPr>
      </p:pic>
    </p:spTree>
    <p:extLst>
      <p:ext uri="{BB962C8B-B14F-4D97-AF65-F5344CB8AC3E}">
        <p14:creationId xmlns:p14="http://schemas.microsoft.com/office/powerpoint/2010/main" val="3456181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t="4942" b="5926"/>
          <a:stretch/>
        </p:blipFill>
        <p:spPr>
          <a:xfrm>
            <a:off x="0" y="0"/>
            <a:ext cx="12310673" cy="6858000"/>
          </a:xfrm>
          <a:prstGeom prst="rect">
            <a:avLst/>
          </a:prstGeom>
        </p:spPr>
      </p:pic>
      <p:sp>
        <p:nvSpPr>
          <p:cNvPr id="5" name="TextBox 4"/>
          <p:cNvSpPr txBox="1"/>
          <p:nvPr/>
        </p:nvSpPr>
        <p:spPr>
          <a:xfrm>
            <a:off x="6599104" y="5431316"/>
            <a:ext cx="4516915" cy="830997"/>
          </a:xfrm>
          <a:prstGeom prst="rect">
            <a:avLst/>
          </a:prstGeom>
          <a:noFill/>
        </p:spPr>
        <p:txBody>
          <a:bodyPr wrap="square" rtlCol="0">
            <a:spAutoFit/>
          </a:bodyPr>
          <a:lstStyle/>
          <a:p>
            <a:pPr algn="ctr"/>
            <a:r>
              <a:rPr lang="en-US" sz="2400" dirty="0">
                <a:solidFill>
                  <a:schemeClr val="bg1"/>
                </a:solidFill>
                <a:latin typeface="Gill Sans MT Condensed" panose="020B0506020104020203" pitchFamily="34" charset="0"/>
              </a:rPr>
              <a:t>They ensure that University of Worcester students get the best education possible.</a:t>
            </a:r>
            <a:endParaRPr lang="en-GB" sz="2400" dirty="0">
              <a:solidFill>
                <a:schemeClr val="bg1"/>
              </a:solidFill>
              <a:latin typeface="Gill Sans MT Condensed" panose="020B0506020104020203" pitchFamily="34" charset="0"/>
            </a:endParaRPr>
          </a:p>
        </p:txBody>
      </p:sp>
    </p:spTree>
    <p:extLst>
      <p:ext uri="{BB962C8B-B14F-4D97-AF65-F5344CB8AC3E}">
        <p14:creationId xmlns:p14="http://schemas.microsoft.com/office/powerpoint/2010/main" val="1611759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t="5106" b="5714"/>
          <a:stretch/>
        </p:blipFill>
        <p:spPr>
          <a:xfrm>
            <a:off x="0" y="0"/>
            <a:ext cx="12304001" cy="6858000"/>
          </a:xfrm>
          <a:prstGeom prst="rect">
            <a:avLst/>
          </a:prstGeom>
        </p:spPr>
      </p:pic>
      <p:sp>
        <p:nvSpPr>
          <p:cNvPr id="5" name="TextBox 4"/>
          <p:cNvSpPr txBox="1"/>
          <p:nvPr/>
        </p:nvSpPr>
        <p:spPr>
          <a:xfrm>
            <a:off x="5067759" y="4844029"/>
            <a:ext cx="3139808" cy="1569660"/>
          </a:xfrm>
          <a:prstGeom prst="rect">
            <a:avLst/>
          </a:prstGeom>
          <a:noFill/>
        </p:spPr>
        <p:txBody>
          <a:bodyPr wrap="square" rtlCol="0">
            <a:spAutoFit/>
          </a:bodyPr>
          <a:lstStyle/>
          <a:p>
            <a:r>
              <a:rPr lang="en-GB" sz="2400" dirty="0">
                <a:solidFill>
                  <a:schemeClr val="bg1"/>
                </a:solidFill>
                <a:latin typeface="Gill Sans MT Condensed" panose="020B0506020104020203" pitchFamily="34" charset="0"/>
              </a:rPr>
              <a:t>Course Reps gather their course mates’ views about various aspects of their studies and University life in general. </a:t>
            </a:r>
          </a:p>
        </p:txBody>
      </p:sp>
    </p:spTree>
    <p:extLst>
      <p:ext uri="{BB962C8B-B14F-4D97-AF65-F5344CB8AC3E}">
        <p14:creationId xmlns:p14="http://schemas.microsoft.com/office/powerpoint/2010/main" val="3996745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t="5161" b="5682"/>
          <a:stretch/>
        </p:blipFill>
        <p:spPr>
          <a:xfrm>
            <a:off x="0" y="0"/>
            <a:ext cx="12307258" cy="6858000"/>
          </a:xfrm>
          <a:prstGeom prst="rect">
            <a:avLst/>
          </a:prstGeom>
        </p:spPr>
      </p:pic>
      <p:sp>
        <p:nvSpPr>
          <p:cNvPr id="5" name="TextBox 4"/>
          <p:cNvSpPr txBox="1"/>
          <p:nvPr/>
        </p:nvSpPr>
        <p:spPr>
          <a:xfrm>
            <a:off x="7777908" y="1825625"/>
            <a:ext cx="3575892" cy="1569660"/>
          </a:xfrm>
          <a:prstGeom prst="rect">
            <a:avLst/>
          </a:prstGeom>
          <a:noFill/>
        </p:spPr>
        <p:txBody>
          <a:bodyPr wrap="square" rtlCol="0">
            <a:spAutoFit/>
          </a:bodyPr>
          <a:lstStyle/>
          <a:p>
            <a:r>
              <a:rPr lang="en-US" sz="2400" dirty="0">
                <a:solidFill>
                  <a:schemeClr val="bg1"/>
                </a:solidFill>
                <a:latin typeface="Gill Sans MT Condensed" panose="020B0506020104020203" pitchFamily="34" charset="0"/>
              </a:rPr>
              <a:t>They communicate feedback to staff members, suggest solutions, and work together with staff to bring about change.</a:t>
            </a:r>
            <a:endParaRPr lang="en-GB" sz="2400" dirty="0">
              <a:solidFill>
                <a:schemeClr val="bg1"/>
              </a:solidFill>
              <a:latin typeface="Gill Sans MT Condensed" panose="020B0506020104020203" pitchFamily="34" charset="0"/>
            </a:endParaRPr>
          </a:p>
        </p:txBody>
      </p:sp>
    </p:spTree>
    <p:extLst>
      <p:ext uri="{BB962C8B-B14F-4D97-AF65-F5344CB8AC3E}">
        <p14:creationId xmlns:p14="http://schemas.microsoft.com/office/powerpoint/2010/main" val="349193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t="4933" b="5644"/>
          <a:stretch/>
        </p:blipFill>
        <p:spPr>
          <a:xfrm>
            <a:off x="0" y="0"/>
            <a:ext cx="12270595" cy="6858000"/>
          </a:xfrm>
          <a:prstGeom prst="rect">
            <a:avLst/>
          </a:prstGeom>
        </p:spPr>
      </p:pic>
      <p:sp>
        <p:nvSpPr>
          <p:cNvPr id="5" name="TextBox 4"/>
          <p:cNvSpPr txBox="1"/>
          <p:nvPr/>
        </p:nvSpPr>
        <p:spPr>
          <a:xfrm>
            <a:off x="5220777" y="830877"/>
            <a:ext cx="6675245" cy="1200329"/>
          </a:xfrm>
          <a:prstGeom prst="rect">
            <a:avLst/>
          </a:prstGeom>
          <a:noFill/>
        </p:spPr>
        <p:txBody>
          <a:bodyPr wrap="square" rtlCol="0">
            <a:spAutoFit/>
          </a:bodyPr>
          <a:lstStyle/>
          <a:p>
            <a:pPr algn="r"/>
            <a:r>
              <a:rPr lang="en-US" sz="2400" dirty="0">
                <a:solidFill>
                  <a:schemeClr val="bg1"/>
                </a:solidFill>
                <a:latin typeface="Gill Sans MT Condensed" panose="020B0506020104020203" pitchFamily="34" charset="0"/>
              </a:rPr>
              <a:t>Course Reps also play an important role in closing the feedback loop by working with staff to ensure their course mates are aware of the impact their feedback has had. </a:t>
            </a:r>
            <a:endParaRPr lang="en-GB" sz="2400" dirty="0">
              <a:solidFill>
                <a:schemeClr val="bg1"/>
              </a:solidFill>
              <a:latin typeface="Gill Sans MT Condensed" panose="020B0506020104020203" pitchFamily="34" charset="0"/>
            </a:endParaRPr>
          </a:p>
        </p:txBody>
      </p:sp>
    </p:spTree>
    <p:extLst>
      <p:ext uri="{BB962C8B-B14F-4D97-AF65-F5344CB8AC3E}">
        <p14:creationId xmlns:p14="http://schemas.microsoft.com/office/powerpoint/2010/main" val="3224511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t="5037" b="5584"/>
          <a:stretch/>
        </p:blipFill>
        <p:spPr>
          <a:xfrm>
            <a:off x="0" y="0"/>
            <a:ext cx="12294824" cy="6868036"/>
          </a:xfrm>
          <a:prstGeom prst="rect">
            <a:avLst/>
          </a:prstGeom>
        </p:spPr>
      </p:pic>
    </p:spTree>
    <p:extLst>
      <p:ext uri="{BB962C8B-B14F-4D97-AF65-F5344CB8AC3E}">
        <p14:creationId xmlns:p14="http://schemas.microsoft.com/office/powerpoint/2010/main" val="3015980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t="5118" b="5731"/>
          <a:stretch/>
        </p:blipFill>
        <p:spPr>
          <a:xfrm>
            <a:off x="0" y="0"/>
            <a:ext cx="12307998" cy="6858000"/>
          </a:xfrm>
          <a:prstGeom prst="rect">
            <a:avLst/>
          </a:prstGeom>
        </p:spPr>
      </p:pic>
    </p:spTree>
    <p:extLst>
      <p:ext uri="{BB962C8B-B14F-4D97-AF65-F5344CB8AC3E}">
        <p14:creationId xmlns:p14="http://schemas.microsoft.com/office/powerpoint/2010/main" val="34418353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434</TotalTime>
  <Words>235</Words>
  <Application>Microsoft Office PowerPoint</Application>
  <PresentationFormat>Widescreen</PresentationFormat>
  <Paragraphs>10</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Bahnschrift Light Condensed</vt:lpstr>
      <vt:lpstr>Calibri</vt:lpstr>
      <vt:lpstr>Calibri Light</vt:lpstr>
      <vt:lpstr>Gill Sans MT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Worcester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Euan Morrison</dc:creator>
  <cp:lastModifiedBy>Olivia Williams</cp:lastModifiedBy>
  <cp:revision>11</cp:revision>
  <dcterms:created xsi:type="dcterms:W3CDTF">2018-09-04T08:18:40Z</dcterms:created>
  <dcterms:modified xsi:type="dcterms:W3CDTF">2024-11-13T14:13:22Z</dcterms:modified>
</cp:coreProperties>
</file>