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7"/>
  </p:notesMasterIdLst>
  <p:sldIdLst>
    <p:sldId id="273" r:id="rId2"/>
    <p:sldId id="274" r:id="rId3"/>
    <p:sldId id="282" r:id="rId4"/>
    <p:sldId id="283" r:id="rId5"/>
    <p:sldId id="277" r:id="rId6"/>
    <p:sldId id="289" r:id="rId7"/>
    <p:sldId id="281" r:id="rId8"/>
    <p:sldId id="278" r:id="rId9"/>
    <p:sldId id="279" r:id="rId10"/>
    <p:sldId id="280" r:id="rId11"/>
    <p:sldId id="288" r:id="rId12"/>
    <p:sldId id="286" r:id="rId13"/>
    <p:sldId id="284" r:id="rId14"/>
    <p:sldId id="287" r:id="rId15"/>
    <p:sldId id="272" r:id="rId16"/>
  </p:sldIdLst>
  <p:sldSz cx="9144000" cy="6858000" type="screen4x3"/>
  <p:notesSz cx="1133475" cy="68580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vetlana Plasilova" initials="SP" lastIdx="1" clrIdx="0">
    <p:extLst>
      <p:ext uri="{19B8F6BF-5375-455C-9EA6-DF929625EA0E}">
        <p15:presenceInfo xmlns:p15="http://schemas.microsoft.com/office/powerpoint/2012/main" userId="S::s.plasilova@worc.ac.uk::e6b1fca3-d7d0-4c01-89c2-5dd4d0a5b5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B5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3" autoAdjust="0"/>
    <p:restoredTop sz="77610" autoAdjust="0"/>
  </p:normalViewPr>
  <p:slideViewPr>
    <p:cSldViewPr snapToGrid="0" snapToObjects="1">
      <p:cViewPr varScale="1">
        <p:scale>
          <a:sx n="82" d="100"/>
          <a:sy n="82" d="100"/>
        </p:scale>
        <p:origin x="9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GB" dirty="0"/>
              <a:t>LGBT</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bar"/>
        <c:grouping val="clustered"/>
        <c:varyColors val="0"/>
        <c:ser>
          <c:idx val="0"/>
          <c:order val="0"/>
          <c:tx>
            <c:strRef>
              <c:f>TABLES!$B$21</c:f>
              <c:strCache>
                <c:ptCount val="1"/>
                <c:pt idx="0">
                  <c:v>Heterosexual</c:v>
                </c:pt>
              </c:strCache>
            </c:strRef>
          </c:tx>
          <c:spPr>
            <a:solidFill>
              <a:schemeClr val="accent1"/>
            </a:solidFill>
            <a:ln>
              <a:noFill/>
            </a:ln>
            <a:effectLst/>
          </c:spPr>
          <c:invertIfNegative val="0"/>
          <c:cat>
            <c:strRef>
              <c:f>TABLES!$A$22:$A$25</c:f>
              <c:strCache>
                <c:ptCount val="4"/>
                <c:pt idx="0">
                  <c:v>UW Total Pop</c:v>
                </c:pt>
                <c:pt idx="1">
                  <c:v>Societies</c:v>
                </c:pt>
                <c:pt idx="2">
                  <c:v>Sports Clubs</c:v>
                </c:pt>
                <c:pt idx="3">
                  <c:v>Course Reps</c:v>
                </c:pt>
              </c:strCache>
            </c:strRef>
          </c:cat>
          <c:val>
            <c:numRef>
              <c:f>TABLES!$B$22:$B$25</c:f>
              <c:numCache>
                <c:formatCode>0.00%</c:formatCode>
                <c:ptCount val="4"/>
                <c:pt idx="0">
                  <c:v>0.85191497894525769</c:v>
                </c:pt>
                <c:pt idx="1">
                  <c:v>0.7791762013729977</c:v>
                </c:pt>
                <c:pt idx="2">
                  <c:v>0.87874136607828091</c:v>
                </c:pt>
                <c:pt idx="3">
                  <c:v>0.77839335180055402</c:v>
                </c:pt>
              </c:numCache>
            </c:numRef>
          </c:val>
          <c:extLst>
            <c:ext xmlns:c16="http://schemas.microsoft.com/office/drawing/2014/chart" uri="{C3380CC4-5D6E-409C-BE32-E72D297353CC}">
              <c16:uniqueId val="{00000000-B0BC-42C3-95D7-061FD3870B13}"/>
            </c:ext>
          </c:extLst>
        </c:ser>
        <c:ser>
          <c:idx val="1"/>
          <c:order val="1"/>
          <c:tx>
            <c:strRef>
              <c:f>TABLES!$C$21</c:f>
              <c:strCache>
                <c:ptCount val="1"/>
                <c:pt idx="0">
                  <c:v>LGBT</c:v>
                </c:pt>
              </c:strCache>
            </c:strRef>
          </c:tx>
          <c:spPr>
            <a:solidFill>
              <a:schemeClr val="accent2"/>
            </a:solidFill>
            <a:ln>
              <a:noFill/>
            </a:ln>
            <a:effectLst/>
          </c:spPr>
          <c:invertIfNegative val="0"/>
          <c:cat>
            <c:strRef>
              <c:f>TABLES!$A$22:$A$25</c:f>
              <c:strCache>
                <c:ptCount val="4"/>
                <c:pt idx="0">
                  <c:v>UW Total Pop</c:v>
                </c:pt>
                <c:pt idx="1">
                  <c:v>Societies</c:v>
                </c:pt>
                <c:pt idx="2">
                  <c:v>Sports Clubs</c:v>
                </c:pt>
                <c:pt idx="3">
                  <c:v>Course Reps</c:v>
                </c:pt>
              </c:strCache>
            </c:strRef>
          </c:cat>
          <c:val>
            <c:numRef>
              <c:f>TABLES!$C$22:$C$25</c:f>
              <c:numCache>
                <c:formatCode>0.00%</c:formatCode>
                <c:ptCount val="4"/>
                <c:pt idx="0">
                  <c:v>8.4920794064567873E-2</c:v>
                </c:pt>
                <c:pt idx="1">
                  <c:v>0.14645308924485126</c:v>
                </c:pt>
                <c:pt idx="2">
                  <c:v>6.2164236377590179E-2</c:v>
                </c:pt>
                <c:pt idx="3">
                  <c:v>0.14127423822714683</c:v>
                </c:pt>
              </c:numCache>
            </c:numRef>
          </c:val>
          <c:extLst>
            <c:ext xmlns:c16="http://schemas.microsoft.com/office/drawing/2014/chart" uri="{C3380CC4-5D6E-409C-BE32-E72D297353CC}">
              <c16:uniqueId val="{00000001-B0BC-42C3-95D7-061FD3870B13}"/>
            </c:ext>
          </c:extLst>
        </c:ser>
        <c:ser>
          <c:idx val="2"/>
          <c:order val="2"/>
          <c:tx>
            <c:strRef>
              <c:f>TABLES!$D$21</c:f>
              <c:strCache>
                <c:ptCount val="1"/>
                <c:pt idx="0">
                  <c:v>Not Known</c:v>
                </c:pt>
              </c:strCache>
            </c:strRef>
          </c:tx>
          <c:spPr>
            <a:solidFill>
              <a:schemeClr val="accent3"/>
            </a:solidFill>
            <a:ln>
              <a:noFill/>
            </a:ln>
            <a:effectLst/>
          </c:spPr>
          <c:invertIfNegative val="0"/>
          <c:cat>
            <c:strRef>
              <c:f>TABLES!$A$22:$A$25</c:f>
              <c:strCache>
                <c:ptCount val="4"/>
                <c:pt idx="0">
                  <c:v>UW Total Pop</c:v>
                </c:pt>
                <c:pt idx="1">
                  <c:v>Societies</c:v>
                </c:pt>
                <c:pt idx="2">
                  <c:v>Sports Clubs</c:v>
                </c:pt>
                <c:pt idx="3">
                  <c:v>Course Reps</c:v>
                </c:pt>
              </c:strCache>
            </c:strRef>
          </c:cat>
          <c:val>
            <c:numRef>
              <c:f>TABLES!$D$22:$D$25</c:f>
              <c:numCache>
                <c:formatCode>0.00%</c:formatCode>
                <c:ptCount val="4"/>
                <c:pt idx="0">
                  <c:v>6.316422699017446E-2</c:v>
                </c:pt>
                <c:pt idx="1">
                  <c:v>7.4370709382151026E-2</c:v>
                </c:pt>
                <c:pt idx="2">
                  <c:v>5.9094397544128936E-2</c:v>
                </c:pt>
                <c:pt idx="3">
                  <c:v>8.0332409972299165E-2</c:v>
                </c:pt>
              </c:numCache>
            </c:numRef>
          </c:val>
          <c:extLst>
            <c:ext xmlns:c16="http://schemas.microsoft.com/office/drawing/2014/chart" uri="{C3380CC4-5D6E-409C-BE32-E72D297353CC}">
              <c16:uniqueId val="{00000002-B0BC-42C3-95D7-061FD3870B13}"/>
            </c:ext>
          </c:extLst>
        </c:ser>
        <c:dLbls>
          <c:showLegendKey val="0"/>
          <c:showVal val="0"/>
          <c:showCatName val="0"/>
          <c:showSerName val="0"/>
          <c:showPercent val="0"/>
          <c:showBubbleSize val="0"/>
        </c:dLbls>
        <c:gapWidth val="269"/>
        <c:axId val="1546100080"/>
        <c:axId val="1620226288"/>
      </c:barChart>
      <c:catAx>
        <c:axId val="154610008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1620226288"/>
        <c:crosses val="autoZero"/>
        <c:auto val="1"/>
        <c:lblAlgn val="ctr"/>
        <c:lblOffset val="100"/>
        <c:noMultiLvlLbl val="0"/>
      </c:catAx>
      <c:valAx>
        <c:axId val="1620226288"/>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61000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0-01-23T09:59:00.431" idx="1">
    <p:pos x="10" y="10"/>
    <p:text/>
    <p:extLst>
      <p:ext uri="{C676402C-5697-4E1C-873F-D02D1690AC5C}">
        <p15:threadingInfo xmlns:p15="http://schemas.microsoft.com/office/powerpoint/2012/main" timeZoneBias="0"/>
      </p:ext>
    </p:extLst>
  </p:cm>
</p:cmLst>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BD8443-A2EF-4DC5-8829-74EF50512E12}" type="doc">
      <dgm:prSet loTypeId="urn:microsoft.com/office/officeart/2018/2/layout/IconCircleList" loCatId="icon" qsTypeId="urn:microsoft.com/office/officeart/2005/8/quickstyle/simple1" qsCatId="simple" csTypeId="urn:microsoft.com/office/officeart/2005/8/colors/accent2_2" csCatId="accent2" phldr="1"/>
      <dgm:spPr/>
      <dgm:t>
        <a:bodyPr/>
        <a:lstStyle/>
        <a:p>
          <a:endParaRPr lang="en-US"/>
        </a:p>
      </dgm:t>
    </dgm:pt>
    <dgm:pt modelId="{952C7A70-FE61-4950-BC97-FE5CA35D6D56}">
      <dgm:prSet custT="1"/>
      <dgm:spPr/>
      <dgm:t>
        <a:bodyPr/>
        <a:lstStyle/>
        <a:p>
          <a:pPr>
            <a:lnSpc>
              <a:spcPct val="100000"/>
            </a:lnSpc>
          </a:pPr>
          <a:r>
            <a:rPr lang="en-US" sz="1800" dirty="0"/>
            <a:t>Joint event with LGBTQ+ Society ( for example Marvel &amp; DC x LGBTQ+ society)</a:t>
          </a:r>
        </a:p>
      </dgm:t>
    </dgm:pt>
    <dgm:pt modelId="{ADB0C7DC-0C44-4E8A-A0F7-7510561CED0D}" type="parTrans" cxnId="{3789198E-47E1-4B3E-A6CF-8F2F5B0068E2}">
      <dgm:prSet/>
      <dgm:spPr/>
      <dgm:t>
        <a:bodyPr/>
        <a:lstStyle/>
        <a:p>
          <a:endParaRPr lang="en-US"/>
        </a:p>
      </dgm:t>
    </dgm:pt>
    <dgm:pt modelId="{0287A1F9-D316-4E81-9748-05A7314BEA1A}" type="sibTrans" cxnId="{3789198E-47E1-4B3E-A6CF-8F2F5B0068E2}">
      <dgm:prSet/>
      <dgm:spPr/>
      <dgm:t>
        <a:bodyPr/>
        <a:lstStyle/>
        <a:p>
          <a:pPr>
            <a:lnSpc>
              <a:spcPct val="100000"/>
            </a:lnSpc>
          </a:pPr>
          <a:endParaRPr lang="en-US"/>
        </a:p>
      </dgm:t>
    </dgm:pt>
    <dgm:pt modelId="{DD5DD3E1-0AA9-445A-B5A8-C750F0B1F584}">
      <dgm:prSet/>
      <dgm:spPr/>
      <dgm:t>
        <a:bodyPr/>
        <a:lstStyle/>
        <a:p>
          <a:pPr>
            <a:lnSpc>
              <a:spcPct val="100000"/>
            </a:lnSpc>
          </a:pPr>
          <a:r>
            <a:rPr lang="en-US" dirty="0"/>
            <a:t>Drag queen themed socials </a:t>
          </a:r>
        </a:p>
      </dgm:t>
    </dgm:pt>
    <dgm:pt modelId="{97090124-C2A4-42C4-BC01-BBDDC348CCD5}" type="parTrans" cxnId="{3D7C316E-58F6-48D4-8E41-0B8A1691D00F}">
      <dgm:prSet/>
      <dgm:spPr/>
      <dgm:t>
        <a:bodyPr/>
        <a:lstStyle/>
        <a:p>
          <a:endParaRPr lang="en-US"/>
        </a:p>
      </dgm:t>
    </dgm:pt>
    <dgm:pt modelId="{644A1108-4883-4729-9AA3-E2A63252D14B}" type="sibTrans" cxnId="{3D7C316E-58F6-48D4-8E41-0B8A1691D00F}">
      <dgm:prSet/>
      <dgm:spPr/>
      <dgm:t>
        <a:bodyPr/>
        <a:lstStyle/>
        <a:p>
          <a:pPr>
            <a:lnSpc>
              <a:spcPct val="100000"/>
            </a:lnSpc>
          </a:pPr>
          <a:endParaRPr lang="en-US"/>
        </a:p>
      </dgm:t>
    </dgm:pt>
    <dgm:pt modelId="{A12FEC59-7AE1-43E5-8CAB-DCF3A7D2FEB4}">
      <dgm:prSet/>
      <dgm:spPr/>
      <dgm:t>
        <a:bodyPr/>
        <a:lstStyle/>
        <a:p>
          <a:pPr>
            <a:lnSpc>
              <a:spcPct val="100000"/>
            </a:lnSpc>
          </a:pPr>
          <a:r>
            <a:rPr lang="en-US" dirty="0"/>
            <a:t>Wearing rainbow laces / colorful shorts on a match day</a:t>
          </a:r>
        </a:p>
      </dgm:t>
    </dgm:pt>
    <dgm:pt modelId="{FAD38BBE-B2AB-4F33-873A-3F85D7070BA5}" type="parTrans" cxnId="{A4867541-19B2-48D6-B3B6-D17E7BFB2A40}">
      <dgm:prSet/>
      <dgm:spPr/>
      <dgm:t>
        <a:bodyPr/>
        <a:lstStyle/>
        <a:p>
          <a:endParaRPr lang="en-US"/>
        </a:p>
      </dgm:t>
    </dgm:pt>
    <dgm:pt modelId="{05C417E1-EB46-4B81-91BA-98EE6CC256A2}" type="sibTrans" cxnId="{A4867541-19B2-48D6-B3B6-D17E7BFB2A40}">
      <dgm:prSet/>
      <dgm:spPr/>
      <dgm:t>
        <a:bodyPr/>
        <a:lstStyle/>
        <a:p>
          <a:pPr>
            <a:lnSpc>
              <a:spcPct val="100000"/>
            </a:lnSpc>
          </a:pPr>
          <a:endParaRPr lang="en-US"/>
        </a:p>
      </dgm:t>
    </dgm:pt>
    <dgm:pt modelId="{D8B327E1-2228-4220-9081-3457E2A19366}">
      <dgm:prSet/>
      <dgm:spPr/>
      <dgm:t>
        <a:bodyPr/>
        <a:lstStyle/>
        <a:p>
          <a:pPr>
            <a:lnSpc>
              <a:spcPct val="100000"/>
            </a:lnSpc>
          </a:pPr>
          <a:r>
            <a:rPr lang="en-US" dirty="0"/>
            <a:t>Fundraising for </a:t>
          </a:r>
          <a:r>
            <a:rPr lang="en-US" dirty="0" err="1"/>
            <a:t>organisation</a:t>
          </a:r>
          <a:r>
            <a:rPr lang="en-US" dirty="0"/>
            <a:t> supporting LGBTQ+ community </a:t>
          </a:r>
        </a:p>
      </dgm:t>
    </dgm:pt>
    <dgm:pt modelId="{A20424E8-85AE-4B12-B596-5BC291440554}" type="parTrans" cxnId="{C5A593D1-1E1C-49CA-BED4-07702B2661AD}">
      <dgm:prSet/>
      <dgm:spPr/>
      <dgm:t>
        <a:bodyPr/>
        <a:lstStyle/>
        <a:p>
          <a:endParaRPr lang="en-US"/>
        </a:p>
      </dgm:t>
    </dgm:pt>
    <dgm:pt modelId="{EA9DD193-AF4C-4F6F-9BBD-3EAD7D0B9B70}" type="sibTrans" cxnId="{C5A593D1-1E1C-49CA-BED4-07702B2661AD}">
      <dgm:prSet/>
      <dgm:spPr/>
      <dgm:t>
        <a:bodyPr/>
        <a:lstStyle/>
        <a:p>
          <a:endParaRPr lang="en-US"/>
        </a:p>
      </dgm:t>
    </dgm:pt>
    <dgm:pt modelId="{EC24FF04-3F2E-4F9E-97B3-5C5D990860E5}" type="pres">
      <dgm:prSet presAssocID="{63BD8443-A2EF-4DC5-8829-74EF50512E12}" presName="root" presStyleCnt="0">
        <dgm:presLayoutVars>
          <dgm:dir/>
          <dgm:resizeHandles val="exact"/>
        </dgm:presLayoutVars>
      </dgm:prSet>
      <dgm:spPr/>
    </dgm:pt>
    <dgm:pt modelId="{DF4AB42E-708C-4984-8083-5AFBB6F8D653}" type="pres">
      <dgm:prSet presAssocID="{63BD8443-A2EF-4DC5-8829-74EF50512E12}" presName="container" presStyleCnt="0">
        <dgm:presLayoutVars>
          <dgm:dir/>
          <dgm:resizeHandles val="exact"/>
        </dgm:presLayoutVars>
      </dgm:prSet>
      <dgm:spPr/>
    </dgm:pt>
    <dgm:pt modelId="{0B7EC4A8-0301-4AE0-9A00-ECE911399051}" type="pres">
      <dgm:prSet presAssocID="{952C7A70-FE61-4950-BC97-FE5CA35D6D56}" presName="compNode" presStyleCnt="0"/>
      <dgm:spPr/>
    </dgm:pt>
    <dgm:pt modelId="{DA45FC33-2CB2-4B6B-A328-A1D42B0574CF}" type="pres">
      <dgm:prSet presAssocID="{952C7A70-FE61-4950-BC97-FE5CA35D6D56}" presName="iconBgRect" presStyleLbl="bgShp" presStyleIdx="0" presStyleCnt="4"/>
      <dgm:spPr/>
    </dgm:pt>
    <dgm:pt modelId="{F3FBABB0-4D39-4FC5-AFE0-A15AC6778231}" type="pres">
      <dgm:prSet presAssocID="{952C7A70-FE61-4950-BC97-FE5CA35D6D5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574D6EB7-F658-4EC0-BE79-CA0D9C3BCE16}" type="pres">
      <dgm:prSet presAssocID="{952C7A70-FE61-4950-BC97-FE5CA35D6D56}" presName="spaceRect" presStyleCnt="0"/>
      <dgm:spPr/>
    </dgm:pt>
    <dgm:pt modelId="{66577917-28B0-47AD-B6CC-C4E9C41B4A60}" type="pres">
      <dgm:prSet presAssocID="{952C7A70-FE61-4950-BC97-FE5CA35D6D56}" presName="textRect" presStyleLbl="revTx" presStyleIdx="0" presStyleCnt="4" custScaleY="127837">
        <dgm:presLayoutVars>
          <dgm:chMax val="1"/>
          <dgm:chPref val="1"/>
        </dgm:presLayoutVars>
      </dgm:prSet>
      <dgm:spPr/>
    </dgm:pt>
    <dgm:pt modelId="{7AD875AD-1847-45DE-866E-81B884BEE8EF}" type="pres">
      <dgm:prSet presAssocID="{0287A1F9-D316-4E81-9748-05A7314BEA1A}" presName="sibTrans" presStyleLbl="sibTrans2D1" presStyleIdx="0" presStyleCnt="0"/>
      <dgm:spPr/>
    </dgm:pt>
    <dgm:pt modelId="{89AEC8F7-BD4F-4AAE-BBD3-CC1A748D03AE}" type="pres">
      <dgm:prSet presAssocID="{DD5DD3E1-0AA9-445A-B5A8-C750F0B1F584}" presName="compNode" presStyleCnt="0"/>
      <dgm:spPr/>
    </dgm:pt>
    <dgm:pt modelId="{CAA05743-3DCD-4871-8044-DEDB9C801531}" type="pres">
      <dgm:prSet presAssocID="{DD5DD3E1-0AA9-445A-B5A8-C750F0B1F584}" presName="iconBgRect" presStyleLbl="bgShp" presStyleIdx="1" presStyleCnt="4"/>
      <dgm:spPr/>
    </dgm:pt>
    <dgm:pt modelId="{DA5FE042-9F3E-4979-A6CE-DD7AD037A674}" type="pres">
      <dgm:prSet presAssocID="{DD5DD3E1-0AA9-445A-B5A8-C750F0B1F58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rown"/>
        </a:ext>
      </dgm:extLst>
    </dgm:pt>
    <dgm:pt modelId="{83AF8D29-B752-4B5C-8A42-BD5BAA6570B6}" type="pres">
      <dgm:prSet presAssocID="{DD5DD3E1-0AA9-445A-B5A8-C750F0B1F584}" presName="spaceRect" presStyleCnt="0"/>
      <dgm:spPr/>
    </dgm:pt>
    <dgm:pt modelId="{45FB5ED1-C487-40B1-AA08-D2CDDA5A619F}" type="pres">
      <dgm:prSet presAssocID="{DD5DD3E1-0AA9-445A-B5A8-C750F0B1F584}" presName="textRect" presStyleLbl="revTx" presStyleIdx="1" presStyleCnt="4">
        <dgm:presLayoutVars>
          <dgm:chMax val="1"/>
          <dgm:chPref val="1"/>
        </dgm:presLayoutVars>
      </dgm:prSet>
      <dgm:spPr/>
    </dgm:pt>
    <dgm:pt modelId="{08ABD773-3C1B-4324-8CB9-D64DD9541A3D}" type="pres">
      <dgm:prSet presAssocID="{644A1108-4883-4729-9AA3-E2A63252D14B}" presName="sibTrans" presStyleLbl="sibTrans2D1" presStyleIdx="0" presStyleCnt="0"/>
      <dgm:spPr/>
    </dgm:pt>
    <dgm:pt modelId="{5929ACC2-0072-400A-9190-62D224E4B1A5}" type="pres">
      <dgm:prSet presAssocID="{A12FEC59-7AE1-43E5-8CAB-DCF3A7D2FEB4}" presName="compNode" presStyleCnt="0"/>
      <dgm:spPr/>
    </dgm:pt>
    <dgm:pt modelId="{07C8A3A5-7D15-4974-8F60-AA4E36281528}" type="pres">
      <dgm:prSet presAssocID="{A12FEC59-7AE1-43E5-8CAB-DCF3A7D2FEB4}" presName="iconBgRect" presStyleLbl="bgShp" presStyleIdx="2" presStyleCnt="4"/>
      <dgm:spPr/>
    </dgm:pt>
    <dgm:pt modelId="{E6C3E897-31B4-4896-A507-C03C48F979E3}" type="pres">
      <dgm:prSet presAssocID="{A12FEC59-7AE1-43E5-8CAB-DCF3A7D2FEB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each ball"/>
        </a:ext>
      </dgm:extLst>
    </dgm:pt>
    <dgm:pt modelId="{BD634012-7E00-4BE4-98D1-A18ED0AE285A}" type="pres">
      <dgm:prSet presAssocID="{A12FEC59-7AE1-43E5-8CAB-DCF3A7D2FEB4}" presName="spaceRect" presStyleCnt="0"/>
      <dgm:spPr/>
    </dgm:pt>
    <dgm:pt modelId="{917BC413-C51B-4572-B431-2FEBF25532B4}" type="pres">
      <dgm:prSet presAssocID="{A12FEC59-7AE1-43E5-8CAB-DCF3A7D2FEB4}" presName="textRect" presStyleLbl="revTx" presStyleIdx="2" presStyleCnt="4">
        <dgm:presLayoutVars>
          <dgm:chMax val="1"/>
          <dgm:chPref val="1"/>
        </dgm:presLayoutVars>
      </dgm:prSet>
      <dgm:spPr/>
    </dgm:pt>
    <dgm:pt modelId="{FA807499-23E6-45CB-A16A-51AD24DDC7DB}" type="pres">
      <dgm:prSet presAssocID="{05C417E1-EB46-4B81-91BA-98EE6CC256A2}" presName="sibTrans" presStyleLbl="sibTrans2D1" presStyleIdx="0" presStyleCnt="0"/>
      <dgm:spPr/>
    </dgm:pt>
    <dgm:pt modelId="{F9895F58-9834-4A78-9834-46098BC01946}" type="pres">
      <dgm:prSet presAssocID="{D8B327E1-2228-4220-9081-3457E2A19366}" presName="compNode" presStyleCnt="0"/>
      <dgm:spPr/>
    </dgm:pt>
    <dgm:pt modelId="{891C8C28-63BF-46C4-962A-2A4DC997B350}" type="pres">
      <dgm:prSet presAssocID="{D8B327E1-2228-4220-9081-3457E2A19366}" presName="iconBgRect" presStyleLbl="bgShp" presStyleIdx="3" presStyleCnt="4"/>
      <dgm:spPr/>
    </dgm:pt>
    <dgm:pt modelId="{D5BBAE2B-C9DD-4314-87A3-E2F919CB88F6}" type="pres">
      <dgm:prSet presAssocID="{D8B327E1-2228-4220-9081-3457E2A1936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eam"/>
        </a:ext>
      </dgm:extLst>
    </dgm:pt>
    <dgm:pt modelId="{D0AC4B2F-7D17-45E4-ABAD-5DCACEB49414}" type="pres">
      <dgm:prSet presAssocID="{D8B327E1-2228-4220-9081-3457E2A19366}" presName="spaceRect" presStyleCnt="0"/>
      <dgm:spPr/>
    </dgm:pt>
    <dgm:pt modelId="{C51CB521-2B46-4B66-AB4B-779722296581}" type="pres">
      <dgm:prSet presAssocID="{D8B327E1-2228-4220-9081-3457E2A19366}" presName="textRect" presStyleLbl="revTx" presStyleIdx="3" presStyleCnt="4">
        <dgm:presLayoutVars>
          <dgm:chMax val="1"/>
          <dgm:chPref val="1"/>
        </dgm:presLayoutVars>
      </dgm:prSet>
      <dgm:spPr/>
    </dgm:pt>
  </dgm:ptLst>
  <dgm:cxnLst>
    <dgm:cxn modelId="{3C1D6A11-48BB-4F90-B4B1-980AC655F2DB}" type="presOf" srcId="{D8B327E1-2228-4220-9081-3457E2A19366}" destId="{C51CB521-2B46-4B66-AB4B-779722296581}" srcOrd="0" destOrd="0" presId="urn:microsoft.com/office/officeart/2018/2/layout/IconCircleList"/>
    <dgm:cxn modelId="{8C499A34-E9EB-4663-BBBB-DC54E829E4DC}" type="presOf" srcId="{644A1108-4883-4729-9AA3-E2A63252D14B}" destId="{08ABD773-3C1B-4324-8CB9-D64DD9541A3D}" srcOrd="0" destOrd="0" presId="urn:microsoft.com/office/officeart/2018/2/layout/IconCircleList"/>
    <dgm:cxn modelId="{A4867541-19B2-48D6-B3B6-D17E7BFB2A40}" srcId="{63BD8443-A2EF-4DC5-8829-74EF50512E12}" destId="{A12FEC59-7AE1-43E5-8CAB-DCF3A7D2FEB4}" srcOrd="2" destOrd="0" parTransId="{FAD38BBE-B2AB-4F33-873A-3F85D7070BA5}" sibTransId="{05C417E1-EB46-4B81-91BA-98EE6CC256A2}"/>
    <dgm:cxn modelId="{3D7C316E-58F6-48D4-8E41-0B8A1691D00F}" srcId="{63BD8443-A2EF-4DC5-8829-74EF50512E12}" destId="{DD5DD3E1-0AA9-445A-B5A8-C750F0B1F584}" srcOrd="1" destOrd="0" parTransId="{97090124-C2A4-42C4-BC01-BBDDC348CCD5}" sibTransId="{644A1108-4883-4729-9AA3-E2A63252D14B}"/>
    <dgm:cxn modelId="{384D5D55-F6F5-4520-9AB3-1319E02F4459}" type="presOf" srcId="{63BD8443-A2EF-4DC5-8829-74EF50512E12}" destId="{EC24FF04-3F2E-4F9E-97B3-5C5D990860E5}" srcOrd="0" destOrd="0" presId="urn:microsoft.com/office/officeart/2018/2/layout/IconCircleList"/>
    <dgm:cxn modelId="{3789198E-47E1-4B3E-A6CF-8F2F5B0068E2}" srcId="{63BD8443-A2EF-4DC5-8829-74EF50512E12}" destId="{952C7A70-FE61-4950-BC97-FE5CA35D6D56}" srcOrd="0" destOrd="0" parTransId="{ADB0C7DC-0C44-4E8A-A0F7-7510561CED0D}" sibTransId="{0287A1F9-D316-4E81-9748-05A7314BEA1A}"/>
    <dgm:cxn modelId="{40B96198-31DE-42D3-AFDB-5742F6843BE3}" type="presOf" srcId="{05C417E1-EB46-4B81-91BA-98EE6CC256A2}" destId="{FA807499-23E6-45CB-A16A-51AD24DDC7DB}" srcOrd="0" destOrd="0" presId="urn:microsoft.com/office/officeart/2018/2/layout/IconCircleList"/>
    <dgm:cxn modelId="{C5A593D1-1E1C-49CA-BED4-07702B2661AD}" srcId="{63BD8443-A2EF-4DC5-8829-74EF50512E12}" destId="{D8B327E1-2228-4220-9081-3457E2A19366}" srcOrd="3" destOrd="0" parTransId="{A20424E8-85AE-4B12-B596-5BC291440554}" sibTransId="{EA9DD193-AF4C-4F6F-9BBD-3EAD7D0B9B70}"/>
    <dgm:cxn modelId="{5FC645DD-5C06-4BD2-83A2-9E5230B4A8A7}" type="presOf" srcId="{A12FEC59-7AE1-43E5-8CAB-DCF3A7D2FEB4}" destId="{917BC413-C51B-4572-B431-2FEBF25532B4}" srcOrd="0" destOrd="0" presId="urn:microsoft.com/office/officeart/2018/2/layout/IconCircleList"/>
    <dgm:cxn modelId="{FB3399EB-8AE7-4C3D-9728-FD15CE0E5FB6}" type="presOf" srcId="{DD5DD3E1-0AA9-445A-B5A8-C750F0B1F584}" destId="{45FB5ED1-C487-40B1-AA08-D2CDDA5A619F}" srcOrd="0" destOrd="0" presId="urn:microsoft.com/office/officeart/2018/2/layout/IconCircleList"/>
    <dgm:cxn modelId="{CF98BEF2-62DD-432A-ABBA-67C1882C025E}" type="presOf" srcId="{952C7A70-FE61-4950-BC97-FE5CA35D6D56}" destId="{66577917-28B0-47AD-B6CC-C4E9C41B4A60}" srcOrd="0" destOrd="0" presId="urn:microsoft.com/office/officeart/2018/2/layout/IconCircleList"/>
    <dgm:cxn modelId="{4F31C7FF-7A29-4970-AF68-FBDA25F4538B}" type="presOf" srcId="{0287A1F9-D316-4E81-9748-05A7314BEA1A}" destId="{7AD875AD-1847-45DE-866E-81B884BEE8EF}" srcOrd="0" destOrd="0" presId="urn:microsoft.com/office/officeart/2018/2/layout/IconCircleList"/>
    <dgm:cxn modelId="{C0A226EF-C633-4950-BD76-5D505F0C625F}" type="presParOf" srcId="{EC24FF04-3F2E-4F9E-97B3-5C5D990860E5}" destId="{DF4AB42E-708C-4984-8083-5AFBB6F8D653}" srcOrd="0" destOrd="0" presId="urn:microsoft.com/office/officeart/2018/2/layout/IconCircleList"/>
    <dgm:cxn modelId="{1F5B0FBE-C245-4439-BF4F-A2578C0CDE9C}" type="presParOf" srcId="{DF4AB42E-708C-4984-8083-5AFBB6F8D653}" destId="{0B7EC4A8-0301-4AE0-9A00-ECE911399051}" srcOrd="0" destOrd="0" presId="urn:microsoft.com/office/officeart/2018/2/layout/IconCircleList"/>
    <dgm:cxn modelId="{3459F2A8-63FD-41CA-926B-BB00786C6C13}" type="presParOf" srcId="{0B7EC4A8-0301-4AE0-9A00-ECE911399051}" destId="{DA45FC33-2CB2-4B6B-A328-A1D42B0574CF}" srcOrd="0" destOrd="0" presId="urn:microsoft.com/office/officeart/2018/2/layout/IconCircleList"/>
    <dgm:cxn modelId="{0039E16D-01F2-40A8-A6E3-6BE9D6035C7D}" type="presParOf" srcId="{0B7EC4A8-0301-4AE0-9A00-ECE911399051}" destId="{F3FBABB0-4D39-4FC5-AFE0-A15AC6778231}" srcOrd="1" destOrd="0" presId="urn:microsoft.com/office/officeart/2018/2/layout/IconCircleList"/>
    <dgm:cxn modelId="{32E52BE7-C7A2-454F-A939-DD09018F1F8C}" type="presParOf" srcId="{0B7EC4A8-0301-4AE0-9A00-ECE911399051}" destId="{574D6EB7-F658-4EC0-BE79-CA0D9C3BCE16}" srcOrd="2" destOrd="0" presId="urn:microsoft.com/office/officeart/2018/2/layout/IconCircleList"/>
    <dgm:cxn modelId="{B6C326FF-AA58-4677-B3CE-178741674066}" type="presParOf" srcId="{0B7EC4A8-0301-4AE0-9A00-ECE911399051}" destId="{66577917-28B0-47AD-B6CC-C4E9C41B4A60}" srcOrd="3" destOrd="0" presId="urn:microsoft.com/office/officeart/2018/2/layout/IconCircleList"/>
    <dgm:cxn modelId="{638BCD71-9AC9-4C4B-8CA3-09A81C151FBD}" type="presParOf" srcId="{DF4AB42E-708C-4984-8083-5AFBB6F8D653}" destId="{7AD875AD-1847-45DE-866E-81B884BEE8EF}" srcOrd="1" destOrd="0" presId="urn:microsoft.com/office/officeart/2018/2/layout/IconCircleList"/>
    <dgm:cxn modelId="{C9AC7260-07CC-435C-A2A7-A4FFBE83A257}" type="presParOf" srcId="{DF4AB42E-708C-4984-8083-5AFBB6F8D653}" destId="{89AEC8F7-BD4F-4AAE-BBD3-CC1A748D03AE}" srcOrd="2" destOrd="0" presId="urn:microsoft.com/office/officeart/2018/2/layout/IconCircleList"/>
    <dgm:cxn modelId="{984AD29D-4F7A-4CF1-9A7C-7AE2BDA2909A}" type="presParOf" srcId="{89AEC8F7-BD4F-4AAE-BBD3-CC1A748D03AE}" destId="{CAA05743-3DCD-4871-8044-DEDB9C801531}" srcOrd="0" destOrd="0" presId="urn:microsoft.com/office/officeart/2018/2/layout/IconCircleList"/>
    <dgm:cxn modelId="{0757E4D5-0078-4BFA-BCD3-42C1041769CD}" type="presParOf" srcId="{89AEC8F7-BD4F-4AAE-BBD3-CC1A748D03AE}" destId="{DA5FE042-9F3E-4979-A6CE-DD7AD037A674}" srcOrd="1" destOrd="0" presId="urn:microsoft.com/office/officeart/2018/2/layout/IconCircleList"/>
    <dgm:cxn modelId="{073FE292-8392-4BF5-B53C-81994A24BC3D}" type="presParOf" srcId="{89AEC8F7-BD4F-4AAE-BBD3-CC1A748D03AE}" destId="{83AF8D29-B752-4B5C-8A42-BD5BAA6570B6}" srcOrd="2" destOrd="0" presId="urn:microsoft.com/office/officeart/2018/2/layout/IconCircleList"/>
    <dgm:cxn modelId="{C29D8F16-D586-4177-99D7-E47B216463D0}" type="presParOf" srcId="{89AEC8F7-BD4F-4AAE-BBD3-CC1A748D03AE}" destId="{45FB5ED1-C487-40B1-AA08-D2CDDA5A619F}" srcOrd="3" destOrd="0" presId="urn:microsoft.com/office/officeart/2018/2/layout/IconCircleList"/>
    <dgm:cxn modelId="{59F2CBBD-8CC2-4EC5-B427-03D4439FF196}" type="presParOf" srcId="{DF4AB42E-708C-4984-8083-5AFBB6F8D653}" destId="{08ABD773-3C1B-4324-8CB9-D64DD9541A3D}" srcOrd="3" destOrd="0" presId="urn:microsoft.com/office/officeart/2018/2/layout/IconCircleList"/>
    <dgm:cxn modelId="{BFC3A252-6523-4734-BC10-B0768D4460AA}" type="presParOf" srcId="{DF4AB42E-708C-4984-8083-5AFBB6F8D653}" destId="{5929ACC2-0072-400A-9190-62D224E4B1A5}" srcOrd="4" destOrd="0" presId="urn:microsoft.com/office/officeart/2018/2/layout/IconCircleList"/>
    <dgm:cxn modelId="{B4E568A2-6011-4109-A750-4D83C98D7007}" type="presParOf" srcId="{5929ACC2-0072-400A-9190-62D224E4B1A5}" destId="{07C8A3A5-7D15-4974-8F60-AA4E36281528}" srcOrd="0" destOrd="0" presId="urn:microsoft.com/office/officeart/2018/2/layout/IconCircleList"/>
    <dgm:cxn modelId="{5C406697-9D34-48AA-805B-AEF1B125E53D}" type="presParOf" srcId="{5929ACC2-0072-400A-9190-62D224E4B1A5}" destId="{E6C3E897-31B4-4896-A507-C03C48F979E3}" srcOrd="1" destOrd="0" presId="urn:microsoft.com/office/officeart/2018/2/layout/IconCircleList"/>
    <dgm:cxn modelId="{4B635BBC-35FC-4EE3-B76A-51427DAFECAF}" type="presParOf" srcId="{5929ACC2-0072-400A-9190-62D224E4B1A5}" destId="{BD634012-7E00-4BE4-98D1-A18ED0AE285A}" srcOrd="2" destOrd="0" presId="urn:microsoft.com/office/officeart/2018/2/layout/IconCircleList"/>
    <dgm:cxn modelId="{22FFCE4B-A103-4696-9957-BDC5718C4689}" type="presParOf" srcId="{5929ACC2-0072-400A-9190-62D224E4B1A5}" destId="{917BC413-C51B-4572-B431-2FEBF25532B4}" srcOrd="3" destOrd="0" presId="urn:microsoft.com/office/officeart/2018/2/layout/IconCircleList"/>
    <dgm:cxn modelId="{5F9BF74D-1582-440C-94F3-7D08F5CB42BA}" type="presParOf" srcId="{DF4AB42E-708C-4984-8083-5AFBB6F8D653}" destId="{FA807499-23E6-45CB-A16A-51AD24DDC7DB}" srcOrd="5" destOrd="0" presId="urn:microsoft.com/office/officeart/2018/2/layout/IconCircleList"/>
    <dgm:cxn modelId="{948A634C-AEC6-42AF-B2B8-828DC9E73BC6}" type="presParOf" srcId="{DF4AB42E-708C-4984-8083-5AFBB6F8D653}" destId="{F9895F58-9834-4A78-9834-46098BC01946}" srcOrd="6" destOrd="0" presId="urn:microsoft.com/office/officeart/2018/2/layout/IconCircleList"/>
    <dgm:cxn modelId="{C9D80FA9-AD68-4B53-8FDA-A9AAB654E88C}" type="presParOf" srcId="{F9895F58-9834-4A78-9834-46098BC01946}" destId="{891C8C28-63BF-46C4-962A-2A4DC997B350}" srcOrd="0" destOrd="0" presId="urn:microsoft.com/office/officeart/2018/2/layout/IconCircleList"/>
    <dgm:cxn modelId="{C944225E-D7E2-4D6C-B2C4-9E6C1DD959E3}" type="presParOf" srcId="{F9895F58-9834-4A78-9834-46098BC01946}" destId="{D5BBAE2B-C9DD-4314-87A3-E2F919CB88F6}" srcOrd="1" destOrd="0" presId="urn:microsoft.com/office/officeart/2018/2/layout/IconCircleList"/>
    <dgm:cxn modelId="{49816A88-9709-4246-9999-42E684C1301A}" type="presParOf" srcId="{F9895F58-9834-4A78-9834-46098BC01946}" destId="{D0AC4B2F-7D17-45E4-ABAD-5DCACEB49414}" srcOrd="2" destOrd="0" presId="urn:microsoft.com/office/officeart/2018/2/layout/IconCircleList"/>
    <dgm:cxn modelId="{CB7E1F31-B48A-4BC2-A5F7-73D9C7743225}" type="presParOf" srcId="{F9895F58-9834-4A78-9834-46098BC01946}" destId="{C51CB521-2B46-4B66-AB4B-77972229658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45FC33-2CB2-4B6B-A328-A1D42B0574CF}">
      <dsp:nvSpPr>
        <dsp:cNvPr id="0" name=""/>
        <dsp:cNvSpPr/>
      </dsp:nvSpPr>
      <dsp:spPr>
        <a:xfrm>
          <a:off x="25368" y="500809"/>
          <a:ext cx="1082781" cy="1082781"/>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FBABB0-4D39-4FC5-AFE0-A15AC6778231}">
      <dsp:nvSpPr>
        <dsp:cNvPr id="0" name=""/>
        <dsp:cNvSpPr/>
      </dsp:nvSpPr>
      <dsp:spPr>
        <a:xfrm>
          <a:off x="252752" y="728193"/>
          <a:ext cx="628012" cy="6280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6577917-28B0-47AD-B6CC-C4E9C41B4A60}">
      <dsp:nvSpPr>
        <dsp:cNvPr id="0" name=""/>
        <dsp:cNvSpPr/>
      </dsp:nvSpPr>
      <dsp:spPr>
        <a:xfrm>
          <a:off x="1340173" y="350102"/>
          <a:ext cx="2552269" cy="1384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Joint event with LGBTQ+ Society ( for example Marvel &amp; DC x LGBTQ+ society)</a:t>
          </a:r>
        </a:p>
      </dsp:txBody>
      <dsp:txXfrm>
        <a:off x="1340173" y="350102"/>
        <a:ext cx="2552269" cy="1384194"/>
      </dsp:txXfrm>
    </dsp:sp>
    <dsp:sp modelId="{CAA05743-3DCD-4871-8044-DEDB9C801531}">
      <dsp:nvSpPr>
        <dsp:cNvPr id="0" name=""/>
        <dsp:cNvSpPr/>
      </dsp:nvSpPr>
      <dsp:spPr>
        <a:xfrm>
          <a:off x="4337156" y="500809"/>
          <a:ext cx="1082781" cy="1082781"/>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5FE042-9F3E-4979-A6CE-DD7AD037A674}">
      <dsp:nvSpPr>
        <dsp:cNvPr id="0" name=""/>
        <dsp:cNvSpPr/>
      </dsp:nvSpPr>
      <dsp:spPr>
        <a:xfrm>
          <a:off x="4564540" y="728193"/>
          <a:ext cx="628012" cy="6280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5FB5ED1-C487-40B1-AA08-D2CDDA5A619F}">
      <dsp:nvSpPr>
        <dsp:cNvPr id="0" name=""/>
        <dsp:cNvSpPr/>
      </dsp:nvSpPr>
      <dsp:spPr>
        <a:xfrm>
          <a:off x="5651962" y="500809"/>
          <a:ext cx="2552269" cy="1082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dirty="0"/>
            <a:t>Drag queen themed socials </a:t>
          </a:r>
        </a:p>
      </dsp:txBody>
      <dsp:txXfrm>
        <a:off x="5651962" y="500809"/>
        <a:ext cx="2552269" cy="1082781"/>
      </dsp:txXfrm>
    </dsp:sp>
    <dsp:sp modelId="{07C8A3A5-7D15-4974-8F60-AA4E36281528}">
      <dsp:nvSpPr>
        <dsp:cNvPr id="0" name=""/>
        <dsp:cNvSpPr/>
      </dsp:nvSpPr>
      <dsp:spPr>
        <a:xfrm>
          <a:off x="25368" y="2382997"/>
          <a:ext cx="1082781" cy="1082781"/>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C3E897-31B4-4896-A507-C03C48F979E3}">
      <dsp:nvSpPr>
        <dsp:cNvPr id="0" name=""/>
        <dsp:cNvSpPr/>
      </dsp:nvSpPr>
      <dsp:spPr>
        <a:xfrm>
          <a:off x="252752" y="2610381"/>
          <a:ext cx="628012" cy="6280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17BC413-C51B-4572-B431-2FEBF25532B4}">
      <dsp:nvSpPr>
        <dsp:cNvPr id="0" name=""/>
        <dsp:cNvSpPr/>
      </dsp:nvSpPr>
      <dsp:spPr>
        <a:xfrm>
          <a:off x="1340173" y="2382997"/>
          <a:ext cx="2552269" cy="1082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dirty="0"/>
            <a:t>Wearing rainbow laces / colorful shorts on a match day</a:t>
          </a:r>
        </a:p>
      </dsp:txBody>
      <dsp:txXfrm>
        <a:off x="1340173" y="2382997"/>
        <a:ext cx="2552269" cy="1082781"/>
      </dsp:txXfrm>
    </dsp:sp>
    <dsp:sp modelId="{891C8C28-63BF-46C4-962A-2A4DC997B350}">
      <dsp:nvSpPr>
        <dsp:cNvPr id="0" name=""/>
        <dsp:cNvSpPr/>
      </dsp:nvSpPr>
      <dsp:spPr>
        <a:xfrm>
          <a:off x="4337156" y="2382997"/>
          <a:ext cx="1082781" cy="1082781"/>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BBAE2B-C9DD-4314-87A3-E2F919CB88F6}">
      <dsp:nvSpPr>
        <dsp:cNvPr id="0" name=""/>
        <dsp:cNvSpPr/>
      </dsp:nvSpPr>
      <dsp:spPr>
        <a:xfrm>
          <a:off x="4564540" y="2610381"/>
          <a:ext cx="628012" cy="62801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1CB521-2B46-4B66-AB4B-779722296581}">
      <dsp:nvSpPr>
        <dsp:cNvPr id="0" name=""/>
        <dsp:cNvSpPr/>
      </dsp:nvSpPr>
      <dsp:spPr>
        <a:xfrm>
          <a:off x="5651962" y="2382997"/>
          <a:ext cx="2552269" cy="1082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dirty="0"/>
            <a:t>Fundraising for </a:t>
          </a:r>
          <a:r>
            <a:rPr lang="en-US" sz="2000" kern="1200" dirty="0" err="1"/>
            <a:t>organisation</a:t>
          </a:r>
          <a:r>
            <a:rPr lang="en-US" sz="2000" kern="1200" dirty="0"/>
            <a:t> supporting LGBTQ+ community </a:t>
          </a:r>
        </a:p>
      </dsp:txBody>
      <dsp:txXfrm>
        <a:off x="5651962" y="2382997"/>
        <a:ext cx="2552269" cy="1082781"/>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91173" cy="27662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642041" y="0"/>
            <a:ext cx="491173" cy="2766252"/>
          </a:xfrm>
          <a:prstGeom prst="rect">
            <a:avLst/>
          </a:prstGeom>
        </p:spPr>
        <p:txBody>
          <a:bodyPr vert="horz" lIns="91440" tIns="45720" rIns="91440" bIns="45720" rtlCol="0"/>
          <a:lstStyle>
            <a:lvl1pPr algn="r">
              <a:defRPr sz="1200"/>
            </a:lvl1pPr>
          </a:lstStyle>
          <a:p>
            <a:fld id="{0664B4C3-509A-45AE-823A-A07CAE2B10BA}" type="datetimeFigureOut">
              <a:rPr lang="en-GB" smtClean="0"/>
              <a:pPr/>
              <a:t>04/02/2020</a:t>
            </a:fld>
            <a:endParaRPr lang="en-GB" dirty="0"/>
          </a:p>
        </p:txBody>
      </p:sp>
      <p:sp>
        <p:nvSpPr>
          <p:cNvPr id="4" name="Slide Image Placeholder 3"/>
          <p:cNvSpPr>
            <a:spLocks noGrp="1" noRot="1" noChangeAspect="1"/>
          </p:cNvSpPr>
          <p:nvPr>
            <p:ph type="sldImg" idx="2"/>
          </p:nvPr>
        </p:nvSpPr>
        <p:spPr>
          <a:xfrm>
            <a:off x="-13263563" y="4149725"/>
            <a:ext cx="27660601" cy="207470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3348" y="26279395"/>
            <a:ext cx="906780" cy="248962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52549188"/>
            <a:ext cx="491173" cy="276625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642041" y="52549188"/>
            <a:ext cx="491173" cy="2766252"/>
          </a:xfrm>
          <a:prstGeom prst="rect">
            <a:avLst/>
          </a:prstGeom>
        </p:spPr>
        <p:txBody>
          <a:bodyPr vert="horz" lIns="91440" tIns="45720" rIns="91440" bIns="45720" rtlCol="0" anchor="b"/>
          <a:lstStyle>
            <a:lvl1pPr algn="r">
              <a:defRPr sz="1200"/>
            </a:lvl1pPr>
          </a:lstStyle>
          <a:p>
            <a:fld id="{34F41A43-1D80-4E50-A7D2-2906B835DE04}" type="slidenum">
              <a:rPr lang="en-GB" smtClean="0"/>
              <a:pPr/>
              <a:t>‹#›</a:t>
            </a:fld>
            <a:endParaRPr lang="en-GB" dirty="0"/>
          </a:p>
        </p:txBody>
      </p:sp>
    </p:spTree>
    <p:extLst>
      <p:ext uri="{BB962C8B-B14F-4D97-AF65-F5344CB8AC3E}">
        <p14:creationId xmlns:p14="http://schemas.microsoft.com/office/powerpoint/2010/main" val="2946324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F41A43-1D80-4E50-A7D2-2906B835DE04}" type="slidenum">
              <a:rPr lang="en-GB" smtClean="0"/>
              <a:pPr/>
              <a:t>1</a:t>
            </a:fld>
            <a:endParaRPr lang="en-GB" dirty="0"/>
          </a:p>
        </p:txBody>
      </p:sp>
    </p:spTree>
    <p:extLst>
      <p:ext uri="{BB962C8B-B14F-4D97-AF65-F5344CB8AC3E}">
        <p14:creationId xmlns:p14="http://schemas.microsoft.com/office/powerpoint/2010/main" val="235057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4F41A43-1D80-4E50-A7D2-2906B835DE04}" type="slidenum">
              <a:rPr lang="en-GB" smtClean="0"/>
              <a:pPr/>
              <a:t>10</a:t>
            </a:fld>
            <a:endParaRPr lang="en-GB" dirty="0"/>
          </a:p>
        </p:txBody>
      </p:sp>
    </p:spTree>
    <p:extLst>
      <p:ext uri="{BB962C8B-B14F-4D97-AF65-F5344CB8AC3E}">
        <p14:creationId xmlns:p14="http://schemas.microsoft.com/office/powerpoint/2010/main" val="1663547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James Gould – LGBTQ+ officer idea wants people to do this – cheerleading already on board </a:t>
            </a:r>
          </a:p>
        </p:txBody>
      </p:sp>
      <p:sp>
        <p:nvSpPr>
          <p:cNvPr id="4" name="Slide Number Placeholder 3"/>
          <p:cNvSpPr>
            <a:spLocks noGrp="1"/>
          </p:cNvSpPr>
          <p:nvPr>
            <p:ph type="sldNum" sz="quarter" idx="5"/>
          </p:nvPr>
        </p:nvSpPr>
        <p:spPr/>
        <p:txBody>
          <a:bodyPr/>
          <a:lstStyle/>
          <a:p>
            <a:fld id="{34F41A43-1D80-4E50-A7D2-2906B835DE04}" type="slidenum">
              <a:rPr lang="en-GB" smtClean="0"/>
              <a:pPr/>
              <a:t>11</a:t>
            </a:fld>
            <a:endParaRPr lang="en-GB" dirty="0"/>
          </a:p>
        </p:txBody>
      </p:sp>
    </p:spTree>
    <p:extLst>
      <p:ext uri="{BB962C8B-B14F-4D97-AF65-F5344CB8AC3E}">
        <p14:creationId xmlns:p14="http://schemas.microsoft.com/office/powerpoint/2010/main" val="1449959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4F41A43-1D80-4E50-A7D2-2906B835DE04}" type="slidenum">
              <a:rPr lang="en-GB" smtClean="0"/>
              <a:pPr/>
              <a:t>12</a:t>
            </a:fld>
            <a:endParaRPr lang="en-GB" dirty="0"/>
          </a:p>
        </p:txBody>
      </p:sp>
    </p:spTree>
    <p:extLst>
      <p:ext uri="{BB962C8B-B14F-4D97-AF65-F5344CB8AC3E}">
        <p14:creationId xmlns:p14="http://schemas.microsoft.com/office/powerpoint/2010/main" val="2826064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4F41A43-1D80-4E50-A7D2-2906B835DE04}" type="slidenum">
              <a:rPr lang="en-GB" smtClean="0"/>
              <a:pPr/>
              <a:t>13</a:t>
            </a:fld>
            <a:endParaRPr lang="en-GB" dirty="0"/>
          </a:p>
        </p:txBody>
      </p:sp>
    </p:spTree>
    <p:extLst>
      <p:ext uri="{BB962C8B-B14F-4D97-AF65-F5344CB8AC3E}">
        <p14:creationId xmlns:p14="http://schemas.microsoft.com/office/powerpoint/2010/main" val="2932060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4F41A43-1D80-4E50-A7D2-2906B835DE04}" type="slidenum">
              <a:rPr lang="en-GB" smtClean="0"/>
              <a:pPr/>
              <a:t>14</a:t>
            </a:fld>
            <a:endParaRPr lang="en-GB" dirty="0"/>
          </a:p>
        </p:txBody>
      </p:sp>
    </p:spTree>
    <p:extLst>
      <p:ext uri="{BB962C8B-B14F-4D97-AF65-F5344CB8AC3E}">
        <p14:creationId xmlns:p14="http://schemas.microsoft.com/office/powerpoint/2010/main" val="294418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4F41A43-1D80-4E50-A7D2-2906B835DE04}" type="slidenum">
              <a:rPr lang="en-GB" smtClean="0"/>
              <a:pPr/>
              <a:t>15</a:t>
            </a:fld>
            <a:endParaRPr lang="en-GB" dirty="0"/>
          </a:p>
        </p:txBody>
      </p:sp>
    </p:spTree>
    <p:extLst>
      <p:ext uri="{BB962C8B-B14F-4D97-AF65-F5344CB8AC3E}">
        <p14:creationId xmlns:p14="http://schemas.microsoft.com/office/powerpoint/2010/main" val="3121193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34F41A43-1D80-4E50-A7D2-2906B835DE04}" type="slidenum">
              <a:rPr lang="en-GB" smtClean="0"/>
              <a:pPr/>
              <a:t>2</a:t>
            </a:fld>
            <a:endParaRPr lang="en-GB" dirty="0"/>
          </a:p>
        </p:txBody>
      </p:sp>
    </p:spTree>
    <p:extLst>
      <p:ext uri="{BB962C8B-B14F-4D97-AF65-F5344CB8AC3E}">
        <p14:creationId xmlns:p14="http://schemas.microsoft.com/office/powerpoint/2010/main" val="3982857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Data retrieved from Stonewall (2018). This data reflects </a:t>
            </a:r>
            <a:r>
              <a:rPr lang="en-US">
                <a:cs typeface="Calibri"/>
              </a:rPr>
              <a:t>overall</a:t>
            </a:r>
            <a:r>
              <a:rPr lang="en-US" dirty="0">
                <a:cs typeface="Calibri"/>
              </a:rPr>
              <a:t> experience of LGBTQ+ students across the UK.</a:t>
            </a:r>
            <a:endParaRPr lang="en-US" dirty="0"/>
          </a:p>
        </p:txBody>
      </p:sp>
      <p:sp>
        <p:nvSpPr>
          <p:cNvPr id="4" name="Slide Number Placeholder 3"/>
          <p:cNvSpPr>
            <a:spLocks noGrp="1"/>
          </p:cNvSpPr>
          <p:nvPr>
            <p:ph type="sldNum" sz="quarter" idx="5"/>
          </p:nvPr>
        </p:nvSpPr>
        <p:spPr/>
        <p:txBody>
          <a:bodyPr/>
          <a:lstStyle/>
          <a:p>
            <a:fld id="{34F41A43-1D80-4E50-A7D2-2906B835DE04}" type="slidenum">
              <a:rPr lang="en-GB" smtClean="0"/>
              <a:pPr/>
              <a:t>3</a:t>
            </a:fld>
            <a:endParaRPr lang="en-GB" dirty="0"/>
          </a:p>
        </p:txBody>
      </p:sp>
    </p:spTree>
    <p:extLst>
      <p:ext uri="{BB962C8B-B14F-4D97-AF65-F5344CB8AC3E}">
        <p14:creationId xmlns:p14="http://schemas.microsoft.com/office/powerpoint/2010/main" val="3896124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data was retrieved from Stonewall (2018). It shows personal experiences of some LGBTQ+ students when enquiring sports at the UK universities.</a:t>
            </a:r>
            <a:endParaRPr lang="en-US" dirty="0"/>
          </a:p>
        </p:txBody>
      </p:sp>
      <p:sp>
        <p:nvSpPr>
          <p:cNvPr id="4" name="Slide Number Placeholder 3"/>
          <p:cNvSpPr>
            <a:spLocks noGrp="1"/>
          </p:cNvSpPr>
          <p:nvPr>
            <p:ph type="sldNum" sz="quarter" idx="5"/>
          </p:nvPr>
        </p:nvSpPr>
        <p:spPr/>
        <p:txBody>
          <a:bodyPr/>
          <a:lstStyle/>
          <a:p>
            <a:fld id="{34F41A43-1D80-4E50-A7D2-2906B835DE04}" type="slidenum">
              <a:rPr lang="en-GB" smtClean="0"/>
              <a:pPr/>
              <a:t>4</a:t>
            </a:fld>
            <a:endParaRPr lang="en-GB" dirty="0"/>
          </a:p>
        </p:txBody>
      </p:sp>
    </p:spTree>
    <p:extLst>
      <p:ext uri="{BB962C8B-B14F-4D97-AF65-F5344CB8AC3E}">
        <p14:creationId xmlns:p14="http://schemas.microsoft.com/office/powerpoint/2010/main" val="264048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kern="1200" dirty="0">
                <a:solidFill>
                  <a:schemeClr val="tx1"/>
                </a:solidFill>
                <a:effectLst/>
                <a:latin typeface="+mn-lt"/>
                <a:ea typeface="+mn-ea"/>
                <a:cs typeface="+mn-cs"/>
              </a:rPr>
              <a:t>The percentage of students who identify as part of the LGBT community and who are a member of a Society (14.65%) or are a Course Rep (14.13%) is higher than the LGBT percentages of the total population of the university (8.49%). However, the percentage of students who identify as part of the LGBT community and who are also members of a Sports Club (6.22%) is lower than the percentage of students who identify as part of the LGBT community at the university (8.49%).</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This trend is then reversed for students who identify as heterosexual (85.19%) of students at the university), with the percentage of these students who are members of Sports Clubs (87.87%) being higher than the university average and students who are members of a Society (77.92%) or who are a Course Rep 77.84%) being lower than the university average. </a:t>
            </a:r>
          </a:p>
          <a:p>
            <a:endParaRPr lang="en-GB" dirty="0"/>
          </a:p>
        </p:txBody>
      </p:sp>
      <p:sp>
        <p:nvSpPr>
          <p:cNvPr id="4" name="Slide Number Placeholder 3"/>
          <p:cNvSpPr>
            <a:spLocks noGrp="1"/>
          </p:cNvSpPr>
          <p:nvPr>
            <p:ph type="sldNum" sz="quarter" idx="5"/>
          </p:nvPr>
        </p:nvSpPr>
        <p:spPr/>
        <p:txBody>
          <a:bodyPr/>
          <a:lstStyle/>
          <a:p>
            <a:fld id="{34F41A43-1D80-4E50-A7D2-2906B835DE04}" type="slidenum">
              <a:rPr lang="en-GB" smtClean="0"/>
              <a:pPr/>
              <a:t>5</a:t>
            </a:fld>
            <a:endParaRPr lang="en-GB" dirty="0"/>
          </a:p>
        </p:txBody>
      </p:sp>
    </p:spTree>
    <p:extLst>
      <p:ext uri="{BB962C8B-B14F-4D97-AF65-F5344CB8AC3E}">
        <p14:creationId xmlns:p14="http://schemas.microsoft.com/office/powerpoint/2010/main" val="678621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4F41A43-1D80-4E50-A7D2-2906B835DE04}" type="slidenum">
              <a:rPr lang="en-GB" smtClean="0"/>
              <a:pPr/>
              <a:t>6</a:t>
            </a:fld>
            <a:endParaRPr lang="en-GB" dirty="0"/>
          </a:p>
        </p:txBody>
      </p:sp>
    </p:spTree>
    <p:extLst>
      <p:ext uri="{BB962C8B-B14F-4D97-AF65-F5344CB8AC3E}">
        <p14:creationId xmlns:p14="http://schemas.microsoft.com/office/powerpoint/2010/main" val="97645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As can be seen in the chart, there is difference in being active and passive supporter. To actively show support is the key to accept and embrace someone's identity.</a:t>
            </a:r>
          </a:p>
        </p:txBody>
      </p:sp>
      <p:sp>
        <p:nvSpPr>
          <p:cNvPr id="4" name="Slide Number Placeholder 3"/>
          <p:cNvSpPr>
            <a:spLocks noGrp="1"/>
          </p:cNvSpPr>
          <p:nvPr>
            <p:ph type="sldNum" sz="quarter" idx="5"/>
          </p:nvPr>
        </p:nvSpPr>
        <p:spPr/>
        <p:txBody>
          <a:bodyPr/>
          <a:lstStyle/>
          <a:p>
            <a:fld id="{34F41A43-1D80-4E50-A7D2-2906B835DE04}" type="slidenum">
              <a:rPr lang="en-GB" smtClean="0"/>
              <a:pPr/>
              <a:t>7</a:t>
            </a:fld>
            <a:endParaRPr lang="en-GB" dirty="0"/>
          </a:p>
        </p:txBody>
      </p:sp>
    </p:spTree>
    <p:extLst>
      <p:ext uri="{BB962C8B-B14F-4D97-AF65-F5344CB8AC3E}">
        <p14:creationId xmlns:p14="http://schemas.microsoft.com/office/powerpoint/2010/main" val="917630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According to the research of Stonewall made across UK universities, many people from the LGBTQ+ community hesitate to join a sports club despite the fact they enjoy playing sports. It is crucial to create a inclusive space within the clubs and societies and moreover, showcase the support to your teammates and possibly new students coming to the university. Therefore we have created a campaign called "</a:t>
            </a:r>
            <a:r>
              <a:rPr lang="en-US" dirty="0" err="1">
                <a:cs typeface="Calibri"/>
              </a:rPr>
              <a:t>TeamWorc</a:t>
            </a:r>
            <a:r>
              <a:rPr lang="en-US" dirty="0">
                <a:cs typeface="Calibri"/>
              </a:rPr>
              <a:t> United+". We aim to motivate clubs and societies to actively show support to their teammates and members by creating themed projects. This will be rewarded by pride badge (accredited by SU) that you can put on your website/ social media to have proof of inclusivity that new students can see when choosing which club or society to join.</a:t>
            </a:r>
          </a:p>
        </p:txBody>
      </p:sp>
      <p:sp>
        <p:nvSpPr>
          <p:cNvPr id="4" name="Slide Number Placeholder 3"/>
          <p:cNvSpPr>
            <a:spLocks noGrp="1"/>
          </p:cNvSpPr>
          <p:nvPr>
            <p:ph type="sldNum" sz="quarter" idx="5"/>
          </p:nvPr>
        </p:nvSpPr>
        <p:spPr/>
        <p:txBody>
          <a:bodyPr/>
          <a:lstStyle/>
          <a:p>
            <a:fld id="{34F41A43-1D80-4E50-A7D2-2906B835DE04}" type="slidenum">
              <a:rPr lang="en-GB" smtClean="0"/>
              <a:pPr/>
              <a:t>8</a:t>
            </a:fld>
            <a:endParaRPr lang="en-GB" dirty="0"/>
          </a:p>
        </p:txBody>
      </p:sp>
    </p:spTree>
    <p:extLst>
      <p:ext uri="{BB962C8B-B14F-4D97-AF65-F5344CB8AC3E}">
        <p14:creationId xmlns:p14="http://schemas.microsoft.com/office/powerpoint/2010/main" val="962397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4F41A43-1D80-4E50-A7D2-2906B835DE04}" type="slidenum">
              <a:rPr lang="en-GB" smtClean="0"/>
              <a:pPr/>
              <a:t>9</a:t>
            </a:fld>
            <a:endParaRPr lang="en-GB" dirty="0"/>
          </a:p>
        </p:txBody>
      </p:sp>
    </p:spTree>
    <p:extLst>
      <p:ext uri="{BB962C8B-B14F-4D97-AF65-F5344CB8AC3E}">
        <p14:creationId xmlns:p14="http://schemas.microsoft.com/office/powerpoint/2010/main" val="2100648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062564"/>
            <a:ext cx="2133600" cy="365125"/>
          </a:xfrm>
        </p:spPr>
        <p:txBody>
          <a:bodyPr/>
          <a:lstStyle/>
          <a:p>
            <a:fld id="{F31A46D4-78A7-40BD-B538-D8CFB9A3A6E6}" type="datetimeFigureOut">
              <a:rPr lang="en-GB" smtClean="0"/>
              <a:t>04/02/2020</a:t>
            </a:fld>
            <a:endParaRPr lang="en-GB" dirty="0"/>
          </a:p>
        </p:txBody>
      </p:sp>
      <p:sp>
        <p:nvSpPr>
          <p:cNvPr id="5" name="Footer Placeholder 4"/>
          <p:cNvSpPr>
            <a:spLocks noGrp="1"/>
          </p:cNvSpPr>
          <p:nvPr>
            <p:ph type="ftr" sz="quarter" idx="11"/>
          </p:nvPr>
        </p:nvSpPr>
        <p:spPr>
          <a:xfrm>
            <a:off x="3124200" y="6062564"/>
            <a:ext cx="2895600" cy="365125"/>
          </a:xfrm>
        </p:spPr>
        <p:txBody>
          <a:bodyPr/>
          <a:lstStyle/>
          <a:p>
            <a:endParaRPr lang="en-GB" dirty="0"/>
          </a:p>
        </p:txBody>
      </p:sp>
      <p:sp>
        <p:nvSpPr>
          <p:cNvPr id="6" name="Slide Number Placeholder 5"/>
          <p:cNvSpPr>
            <a:spLocks noGrp="1"/>
          </p:cNvSpPr>
          <p:nvPr>
            <p:ph type="sldNum" sz="quarter" idx="12"/>
          </p:nvPr>
        </p:nvSpPr>
        <p:spPr>
          <a:xfrm>
            <a:off x="6553200" y="6057479"/>
            <a:ext cx="2133600" cy="365125"/>
          </a:xfrm>
        </p:spPr>
        <p:txBody>
          <a:bodyPr/>
          <a:lstStyle/>
          <a:p>
            <a:fld id="{9A4C30D7-8D5B-4A5A-B8C3-66CC06B46FFE}" type="slidenum">
              <a:rPr lang="en-GB" smtClean="0"/>
              <a:t>‹#›</a:t>
            </a:fld>
            <a:endParaRPr lang="en-GB" dirty="0"/>
          </a:p>
        </p:txBody>
      </p:sp>
      <p:sp>
        <p:nvSpPr>
          <p:cNvPr id="8"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9"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338412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2835972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165797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65106" y="917848"/>
            <a:ext cx="6621694" cy="1143000"/>
          </a:xfrm>
        </p:spPr>
        <p:txBody>
          <a:bodyPr/>
          <a:lstStyle>
            <a:lvl1pPr>
              <a:defRPr b="1"/>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7128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4000267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a:t>Click to edit Master title style</a:t>
            </a:r>
            <a:endParaRPr lang="en-GB" dirty="0"/>
          </a:p>
        </p:txBody>
      </p:sp>
      <p:sp>
        <p:nvSpPr>
          <p:cNvPr id="3" name="Content Placeholder 2"/>
          <p:cNvSpPr>
            <a:spLocks noGrp="1"/>
          </p:cNvSpPr>
          <p:nvPr>
            <p:ph sz="half" idx="1"/>
          </p:nvPr>
        </p:nvSpPr>
        <p:spPr>
          <a:xfrm>
            <a:off x="457200" y="1915192"/>
            <a:ext cx="4038600" cy="4210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1519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4189860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GB"/>
          </a:p>
        </p:txBody>
      </p:sp>
      <p:sp>
        <p:nvSpPr>
          <p:cNvPr id="3" name="Text Placeholder 2"/>
          <p:cNvSpPr>
            <a:spLocks noGrp="1"/>
          </p:cNvSpPr>
          <p:nvPr>
            <p:ph type="body" idx="1"/>
          </p:nvPr>
        </p:nvSpPr>
        <p:spPr>
          <a:xfrm>
            <a:off x="457200" y="202124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661007"/>
            <a:ext cx="4040188" cy="34651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201799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661007"/>
            <a:ext cx="4041775" cy="34651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2751418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GB"/>
          </a:p>
        </p:txBody>
      </p:sp>
      <p:sp>
        <p:nvSpPr>
          <p:cNvPr id="3" name="Date Placeholder 2"/>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271040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181250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82773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913330"/>
            <a:ext cx="5111750" cy="52128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2989780"/>
            <a:ext cx="3008313" cy="3136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2806664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921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1A46D4-78A7-40BD-B538-D8CFB9A3A6E6}" type="datetimeFigureOut">
              <a:rPr lang="en-GB" smtClean="0"/>
              <a:t>04/02/2020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4C30D7-8D5B-4A5A-B8C3-66CC06B46FFE}" type="slidenum">
              <a:rPr lang="en-GB" smtClean="0"/>
              <a:t>‹#›</a:t>
            </a:fld>
            <a:endParaRPr lang="en-GB" dirty="0"/>
          </a:p>
        </p:txBody>
      </p:sp>
    </p:spTree>
    <p:extLst>
      <p:ext uri="{BB962C8B-B14F-4D97-AF65-F5344CB8AC3E}">
        <p14:creationId xmlns:p14="http://schemas.microsoft.com/office/powerpoint/2010/main" val="253716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a:spLocks noChangeArrowheads="1"/>
          </p:cNvSpPr>
          <p:nvPr/>
        </p:nvSpPr>
        <p:spPr bwMode="auto">
          <a:xfrm>
            <a:off x="0" y="6393390"/>
            <a:ext cx="9144000" cy="464610"/>
          </a:xfrm>
          <a:prstGeom prst="rect">
            <a:avLst/>
          </a:prstGeom>
          <a:solidFill>
            <a:schemeClr val="bg2"/>
          </a:solidFill>
          <a:ln w="76200">
            <a:noFill/>
            <a:miter lim="800000"/>
            <a:headEnd/>
            <a:tailEnd/>
          </a:ln>
        </p:spPr>
        <p:txBody>
          <a:bodyPr rot="0" vert="horz" wrap="square" lIns="91440" tIns="45720" rIns="91440" bIns="45720" anchor="t" anchorCtr="0" upright="1">
            <a:noAutofit/>
          </a:bodyPr>
          <a:lstStyle/>
          <a:p>
            <a:endParaRPr lang="en-GB" dirty="0"/>
          </a:p>
        </p:txBody>
      </p:sp>
      <p:sp>
        <p:nvSpPr>
          <p:cNvPr id="10" name="Rectangle 9"/>
          <p:cNvSpPr>
            <a:spLocks noChangeArrowheads="1"/>
          </p:cNvSpPr>
          <p:nvPr/>
        </p:nvSpPr>
        <p:spPr bwMode="auto">
          <a:xfrm>
            <a:off x="0" y="90284"/>
            <a:ext cx="9144000" cy="746428"/>
          </a:xfrm>
          <a:prstGeom prst="rect">
            <a:avLst/>
          </a:prstGeom>
          <a:solidFill>
            <a:schemeClr val="bg2"/>
          </a:solidFill>
          <a:ln w="76200">
            <a:noFill/>
            <a:miter lim="800000"/>
            <a:headEnd/>
            <a:tailEnd/>
          </a:ln>
        </p:spPr>
        <p:txBody>
          <a:bodyPr rot="0" vert="horz" wrap="square" lIns="91440" tIns="45720" rIns="91440" bIns="45720" anchor="t" anchorCtr="0" upright="1">
            <a:noAutofit/>
          </a:bodyPr>
          <a:lstStyle/>
          <a:p>
            <a:endParaRPr lang="en-GB" dirty="0"/>
          </a:p>
        </p:txBody>
      </p:sp>
      <p:sp>
        <p:nvSpPr>
          <p:cNvPr id="2" name="Title Placeholder 1"/>
          <p:cNvSpPr>
            <a:spLocks noGrp="1"/>
          </p:cNvSpPr>
          <p:nvPr>
            <p:ph type="title"/>
          </p:nvPr>
        </p:nvSpPr>
        <p:spPr>
          <a:xfrm>
            <a:off x="2188396" y="995582"/>
            <a:ext cx="6498404" cy="91961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2132856"/>
            <a:ext cx="8229600" cy="38158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0009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6134C-C956-489F-B125-B82621D9190C}" type="datetimeFigureOut">
              <a:rPr lang="en-GB" smtClean="0"/>
              <a:t>04/02/2020</a:t>
            </a:fld>
            <a:endParaRPr lang="en-GB" dirty="0"/>
          </a:p>
        </p:txBody>
      </p:sp>
      <p:sp>
        <p:nvSpPr>
          <p:cNvPr id="5" name="Footer Placeholder 4"/>
          <p:cNvSpPr>
            <a:spLocks noGrp="1"/>
          </p:cNvSpPr>
          <p:nvPr>
            <p:ph type="ftr" sz="quarter" idx="3"/>
          </p:nvPr>
        </p:nvSpPr>
        <p:spPr>
          <a:xfrm>
            <a:off x="3124200" y="600092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599583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BD6A4-6E47-4007-9540-47A78FA034DE}" type="slidenum">
              <a:rPr lang="en-GB" smtClean="0"/>
              <a:t>‹#›</a:t>
            </a:fld>
            <a:endParaRPr lang="en-GB" dirty="0"/>
          </a:p>
        </p:txBody>
      </p:sp>
      <p:sp>
        <p:nvSpPr>
          <p:cNvPr id="7" name="Rectangle 6"/>
          <p:cNvSpPr>
            <a:spLocks noChangeArrowheads="1"/>
          </p:cNvSpPr>
          <p:nvPr/>
        </p:nvSpPr>
        <p:spPr bwMode="auto">
          <a:xfrm>
            <a:off x="0" y="0"/>
            <a:ext cx="9144000" cy="746428"/>
          </a:xfrm>
          <a:prstGeom prst="rect">
            <a:avLst/>
          </a:prstGeom>
          <a:solidFill>
            <a:srgbClr val="8AB5E1"/>
          </a:solidFill>
          <a:ln w="76200">
            <a:noFill/>
            <a:miter lim="800000"/>
            <a:headEnd/>
            <a:tailEnd/>
          </a:ln>
        </p:spPr>
        <p:txBody>
          <a:bodyPr rot="0" vert="horz" wrap="square" lIns="91440" tIns="45720" rIns="91440" bIns="45720" anchor="t" anchorCtr="0" upright="1">
            <a:noAutofit/>
          </a:bodyPr>
          <a:lstStyle/>
          <a:p>
            <a:endParaRPr lang="en-GB" dirty="0"/>
          </a:p>
        </p:txBody>
      </p:sp>
      <p:sp>
        <p:nvSpPr>
          <p:cNvPr id="9" name="Rectangle 8"/>
          <p:cNvSpPr>
            <a:spLocks noChangeArrowheads="1"/>
          </p:cNvSpPr>
          <p:nvPr/>
        </p:nvSpPr>
        <p:spPr bwMode="auto">
          <a:xfrm>
            <a:off x="0" y="6484786"/>
            <a:ext cx="9144000" cy="373214"/>
          </a:xfrm>
          <a:prstGeom prst="rect">
            <a:avLst/>
          </a:prstGeom>
          <a:solidFill>
            <a:srgbClr val="8AB5E1"/>
          </a:solidFill>
          <a:ln w="76200">
            <a:noFill/>
            <a:miter lim="800000"/>
            <a:headEnd/>
            <a:tailEnd/>
          </a:ln>
        </p:spPr>
        <p:txBody>
          <a:bodyPr rot="0" vert="horz" wrap="square" lIns="91440" tIns="45720" rIns="91440" bIns="45720" anchor="t" anchorCtr="0" upright="1">
            <a:noAutofit/>
          </a:bodyPr>
          <a:lstStyle/>
          <a:p>
            <a:endParaRPr lang="en-GB" dirty="0"/>
          </a:p>
        </p:txBody>
      </p:sp>
      <p:pic>
        <p:nvPicPr>
          <p:cNvPr id="13" name="Picture 1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62677" y="203461"/>
            <a:ext cx="1570271" cy="1543146"/>
          </a:xfrm>
          <a:prstGeom prst="rect">
            <a:avLst/>
          </a:prstGeom>
          <a:effectLst>
            <a:glow rad="88900">
              <a:schemeClr val="bg1"/>
            </a:glow>
          </a:effectLst>
        </p:spPr>
      </p:pic>
    </p:spTree>
    <p:extLst>
      <p:ext uri="{BB962C8B-B14F-4D97-AF65-F5344CB8AC3E}">
        <p14:creationId xmlns:p14="http://schemas.microsoft.com/office/powerpoint/2010/main" val="16656428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orc.ac.uk/workshop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teachmspost.wordpress.com/" TargetMode="Externa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p>
            <a:r>
              <a:rPr lang="en-GB" dirty="0"/>
              <a:t>Inclusivity Rep meeting</a:t>
            </a:r>
          </a:p>
        </p:txBody>
      </p:sp>
      <p:sp>
        <p:nvSpPr>
          <p:cNvPr id="3" name="Subtitle 2"/>
          <p:cNvSpPr>
            <a:spLocks noGrp="1"/>
          </p:cNvSpPr>
          <p:nvPr>
            <p:ph type="body" idx="1"/>
          </p:nvPr>
        </p:nvSpPr>
        <p:spPr>
          <a:xfrm>
            <a:off x="722313" y="2906713"/>
            <a:ext cx="7772400" cy="1500187"/>
          </a:xfrm>
          <a:prstGeom prst="rect">
            <a:avLst/>
          </a:prstGeom>
        </p:spPr>
        <p:txBody>
          <a:bodyPr anchor="b">
            <a:normAutofit/>
          </a:bodyPr>
          <a:lstStyle/>
          <a:p>
            <a:r>
              <a:rPr lang="en-GB" dirty="0"/>
              <a:t>27/01/2020</a:t>
            </a:r>
          </a:p>
          <a:p>
            <a:endParaRPr lang="en-GB" dirty="0"/>
          </a:p>
        </p:txBody>
      </p:sp>
    </p:spTree>
    <p:extLst>
      <p:ext uri="{BB962C8B-B14F-4D97-AF65-F5344CB8AC3E}">
        <p14:creationId xmlns:p14="http://schemas.microsoft.com/office/powerpoint/2010/main" val="2248611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2D872-86F0-174A-9B43-96D5EFFB5E14}"/>
              </a:ext>
            </a:extLst>
          </p:cNvPr>
          <p:cNvSpPr>
            <a:spLocks noGrp="1"/>
          </p:cNvSpPr>
          <p:nvPr>
            <p:ph type="title"/>
          </p:nvPr>
        </p:nvSpPr>
        <p:spPr>
          <a:xfrm>
            <a:off x="2065106" y="917848"/>
            <a:ext cx="6621694" cy="1143000"/>
          </a:xfrm>
          <a:prstGeom prst="rect">
            <a:avLst/>
          </a:prstGeom>
        </p:spPr>
        <p:txBody>
          <a:bodyPr anchor="ctr">
            <a:normAutofit/>
          </a:bodyPr>
          <a:lstStyle/>
          <a:p>
            <a:r>
              <a:rPr lang="en-US" dirty="0"/>
              <a:t>Example of activities</a:t>
            </a:r>
          </a:p>
        </p:txBody>
      </p:sp>
      <p:graphicFrame>
        <p:nvGraphicFramePr>
          <p:cNvPr id="7" name="Content Placeholder 2">
            <a:extLst>
              <a:ext uri="{FF2B5EF4-FFF2-40B4-BE49-F238E27FC236}">
                <a16:creationId xmlns:a16="http://schemas.microsoft.com/office/drawing/2014/main" id="{1E031812-66AE-4610-A7F2-15C9D5F2B6EE}"/>
              </a:ext>
            </a:extLst>
          </p:cNvPr>
          <p:cNvGraphicFramePr>
            <a:graphicFrameLocks noGrp="1"/>
          </p:cNvGraphicFramePr>
          <p:nvPr>
            <p:ph idx="1"/>
            <p:extLst>
              <p:ext uri="{D42A27DB-BD31-4B8C-83A1-F6EECF244321}">
                <p14:modId xmlns:p14="http://schemas.microsoft.com/office/powerpoint/2010/main" val="3166526610"/>
              </p:ext>
            </p:extLst>
          </p:nvPr>
        </p:nvGraphicFramePr>
        <p:xfrm>
          <a:off x="457200" y="2132856"/>
          <a:ext cx="8229600" cy="38158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983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BEC79-AC5C-4F95-93E6-D3C67CD6549A}"/>
              </a:ext>
            </a:extLst>
          </p:cNvPr>
          <p:cNvSpPr>
            <a:spLocks noGrp="1"/>
          </p:cNvSpPr>
          <p:nvPr>
            <p:ph type="title"/>
          </p:nvPr>
        </p:nvSpPr>
        <p:spPr/>
        <p:txBody>
          <a:bodyPr/>
          <a:lstStyle/>
          <a:p>
            <a:r>
              <a:rPr lang="en-GB" dirty="0"/>
              <a:t>Get Involved</a:t>
            </a:r>
          </a:p>
        </p:txBody>
      </p:sp>
      <p:sp>
        <p:nvSpPr>
          <p:cNvPr id="3" name="Content Placeholder 2">
            <a:extLst>
              <a:ext uri="{FF2B5EF4-FFF2-40B4-BE49-F238E27FC236}">
                <a16:creationId xmlns:a16="http://schemas.microsoft.com/office/drawing/2014/main" id="{C94F08BB-B094-4980-B3A6-0F5C8FA70D13}"/>
              </a:ext>
            </a:extLst>
          </p:cNvPr>
          <p:cNvSpPr>
            <a:spLocks noGrp="1"/>
          </p:cNvSpPr>
          <p:nvPr>
            <p:ph idx="1"/>
          </p:nvPr>
        </p:nvSpPr>
        <p:spPr/>
        <p:txBody>
          <a:bodyPr>
            <a:normAutofit/>
          </a:bodyPr>
          <a:lstStyle/>
          <a:p>
            <a:r>
              <a:rPr lang="en-GB" dirty="0"/>
              <a:t>Training / Activity sessions </a:t>
            </a:r>
          </a:p>
          <a:p>
            <a:r>
              <a:rPr lang="en-GB" dirty="0"/>
              <a:t>Dress as colour of a rainbow </a:t>
            </a:r>
          </a:p>
          <a:p>
            <a:r>
              <a:rPr lang="en-GB" dirty="0"/>
              <a:t>+3 </a:t>
            </a:r>
            <a:r>
              <a:rPr lang="en-GB" dirty="0" err="1"/>
              <a:t>TeamWorc</a:t>
            </a:r>
            <a:r>
              <a:rPr lang="en-GB" dirty="0"/>
              <a:t> points for members dressing as a rainbow </a:t>
            </a:r>
          </a:p>
          <a:p>
            <a:r>
              <a:rPr lang="en-GB" dirty="0"/>
              <a:t>+5 </a:t>
            </a:r>
            <a:r>
              <a:rPr lang="en-GB" dirty="0" err="1"/>
              <a:t>TeamWorc</a:t>
            </a:r>
            <a:r>
              <a:rPr lang="en-GB" dirty="0"/>
              <a:t> points for making a human rainbow and posting a picture on Social Media using #</a:t>
            </a:r>
            <a:r>
              <a:rPr lang="en-GB" dirty="0" err="1"/>
              <a:t>TeamWorcUnited</a:t>
            </a:r>
            <a:r>
              <a:rPr lang="en-GB" dirty="0"/>
              <a:t>+ </a:t>
            </a:r>
          </a:p>
        </p:txBody>
      </p:sp>
    </p:spTree>
    <p:extLst>
      <p:ext uri="{BB962C8B-B14F-4D97-AF65-F5344CB8AC3E}">
        <p14:creationId xmlns:p14="http://schemas.microsoft.com/office/powerpoint/2010/main" val="2533605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Look After Your Mate Workshop</a:t>
            </a:r>
          </a:p>
        </p:txBody>
      </p:sp>
      <p:sp>
        <p:nvSpPr>
          <p:cNvPr id="3" name="Content Placeholder 2"/>
          <p:cNvSpPr>
            <a:spLocks noGrp="1"/>
          </p:cNvSpPr>
          <p:nvPr>
            <p:ph idx="1"/>
          </p:nvPr>
        </p:nvSpPr>
        <p:spPr>
          <a:xfrm>
            <a:off x="457200" y="2132856"/>
            <a:ext cx="8229600" cy="4010769"/>
          </a:xfrm>
        </p:spPr>
        <p:txBody>
          <a:bodyPr>
            <a:normAutofit fontScale="62500" lnSpcReduction="20000"/>
          </a:bodyPr>
          <a:lstStyle/>
          <a:p>
            <a:pPr marL="0" indent="0">
              <a:buNone/>
            </a:pPr>
            <a:r>
              <a:rPr lang="en-GB" dirty="0"/>
              <a:t>For students who may be supporting a friend experiencing mental health difficulties or would like to know more about mental health, the support available for university students, and how to look after your own wellbeing whilst at university. </a:t>
            </a:r>
          </a:p>
          <a:p>
            <a:pPr marL="0" indent="0">
              <a:buNone/>
            </a:pPr>
            <a:r>
              <a:rPr lang="en-GB" b="1" dirty="0"/>
              <a:t>The workshop covers: </a:t>
            </a:r>
          </a:p>
          <a:p>
            <a:r>
              <a:rPr lang="en-GB" dirty="0"/>
              <a:t>Understanding the student experience at university </a:t>
            </a:r>
          </a:p>
          <a:p>
            <a:r>
              <a:rPr lang="en-GB" dirty="0"/>
              <a:t>Spotting the signs that your friend or peer may be struggling with their mental health </a:t>
            </a:r>
          </a:p>
          <a:p>
            <a:r>
              <a:rPr lang="en-GB" dirty="0"/>
              <a:t>Starting a conversation with that individual </a:t>
            </a:r>
          </a:p>
          <a:p>
            <a:r>
              <a:rPr lang="en-GB" dirty="0"/>
              <a:t>Some basic listening and motivating skills </a:t>
            </a:r>
          </a:p>
          <a:p>
            <a:r>
              <a:rPr lang="en-GB" dirty="0"/>
              <a:t>Signposting and information on what professional and further support is available </a:t>
            </a:r>
          </a:p>
          <a:p>
            <a:r>
              <a:rPr lang="en-GB" dirty="0"/>
              <a:t>Looking after your own wellbeing </a:t>
            </a:r>
          </a:p>
        </p:txBody>
      </p:sp>
    </p:spTree>
    <p:extLst>
      <p:ext uri="{BB962C8B-B14F-4D97-AF65-F5344CB8AC3E}">
        <p14:creationId xmlns:p14="http://schemas.microsoft.com/office/powerpoint/2010/main" val="3587731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Look after Your Mate Workshops</a:t>
            </a:r>
          </a:p>
        </p:txBody>
      </p:sp>
      <p:sp>
        <p:nvSpPr>
          <p:cNvPr id="3" name="Content Placeholder 2"/>
          <p:cNvSpPr>
            <a:spLocks noGrp="1"/>
          </p:cNvSpPr>
          <p:nvPr>
            <p:ph idx="1"/>
          </p:nvPr>
        </p:nvSpPr>
        <p:spPr/>
        <p:txBody>
          <a:bodyPr>
            <a:normAutofit fontScale="92500" lnSpcReduction="10000"/>
          </a:bodyPr>
          <a:lstStyle/>
          <a:p>
            <a:r>
              <a:rPr lang="en-GB" dirty="0"/>
              <a:t>3 Hour workshop</a:t>
            </a:r>
          </a:p>
          <a:p>
            <a:r>
              <a:rPr lang="en-GB" dirty="0"/>
              <a:t>Designed by the student mental health charity Student Minds, and delivered by trained members of the University of Worcester Student Support and Wellbeing Team. </a:t>
            </a:r>
          </a:p>
          <a:p>
            <a:r>
              <a:rPr lang="en-GB" dirty="0"/>
              <a:t>A short break with refreshments is included</a:t>
            </a:r>
          </a:p>
          <a:p>
            <a:r>
              <a:rPr lang="en-GB" b="1" i="1" dirty="0"/>
              <a:t>Can count hours as volunteering</a:t>
            </a:r>
          </a:p>
          <a:p>
            <a:r>
              <a:rPr lang="en-GB" b="1" i="1" dirty="0"/>
              <a:t>Looks good on your CV!</a:t>
            </a:r>
          </a:p>
        </p:txBody>
      </p:sp>
    </p:spTree>
    <p:extLst>
      <p:ext uri="{BB962C8B-B14F-4D97-AF65-F5344CB8AC3E}">
        <p14:creationId xmlns:p14="http://schemas.microsoft.com/office/powerpoint/2010/main" val="788709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Look after Your Mate Workshops</a:t>
            </a:r>
          </a:p>
        </p:txBody>
      </p:sp>
      <p:sp>
        <p:nvSpPr>
          <p:cNvPr id="3" name="Content Placeholder 2"/>
          <p:cNvSpPr>
            <a:spLocks noGrp="1"/>
          </p:cNvSpPr>
          <p:nvPr>
            <p:ph idx="1"/>
          </p:nvPr>
        </p:nvSpPr>
        <p:spPr/>
        <p:txBody>
          <a:bodyPr>
            <a:normAutofit lnSpcReduction="10000"/>
          </a:bodyPr>
          <a:lstStyle/>
          <a:p>
            <a:pPr marL="0" indent="0">
              <a:buNone/>
            </a:pPr>
            <a:r>
              <a:rPr lang="en-GB" dirty="0"/>
              <a:t>All take place 9:30 – 12:30</a:t>
            </a:r>
          </a:p>
          <a:p>
            <a:pPr marL="0" indent="0">
              <a:buNone/>
            </a:pPr>
            <a:r>
              <a:rPr lang="en-GB" dirty="0"/>
              <a:t>Book at </a:t>
            </a:r>
            <a:r>
              <a:rPr lang="en-GB" dirty="0">
                <a:hlinkClick r:id="rId3"/>
              </a:rPr>
              <a:t>www.worc.ac.uk/workshops</a:t>
            </a:r>
            <a:endParaRPr lang="en-GB" dirty="0"/>
          </a:p>
          <a:p>
            <a:r>
              <a:rPr lang="en-GB" dirty="0"/>
              <a:t>Thursday 13</a:t>
            </a:r>
            <a:r>
              <a:rPr lang="en-GB" baseline="30000" dirty="0"/>
              <a:t>th</a:t>
            </a:r>
            <a:r>
              <a:rPr lang="en-GB" dirty="0"/>
              <a:t> Feb</a:t>
            </a:r>
          </a:p>
          <a:p>
            <a:r>
              <a:rPr lang="en-GB" dirty="0"/>
              <a:t>Friday 20</a:t>
            </a:r>
            <a:r>
              <a:rPr lang="en-GB" baseline="30000" dirty="0"/>
              <a:t>th</a:t>
            </a:r>
            <a:r>
              <a:rPr lang="en-GB" dirty="0"/>
              <a:t> March</a:t>
            </a:r>
          </a:p>
          <a:p>
            <a:r>
              <a:rPr lang="en-GB" dirty="0"/>
              <a:t>Friday 24</a:t>
            </a:r>
            <a:r>
              <a:rPr lang="en-GB" baseline="30000" dirty="0"/>
              <a:t>th</a:t>
            </a:r>
            <a:r>
              <a:rPr lang="en-GB" dirty="0"/>
              <a:t> April</a:t>
            </a:r>
          </a:p>
          <a:p>
            <a:r>
              <a:rPr lang="en-GB" dirty="0"/>
              <a:t>Monday 18</a:t>
            </a:r>
            <a:r>
              <a:rPr lang="en-GB" baseline="30000" dirty="0"/>
              <a:t>th</a:t>
            </a:r>
            <a:r>
              <a:rPr lang="en-GB" dirty="0"/>
              <a:t> May</a:t>
            </a:r>
          </a:p>
          <a:p>
            <a:r>
              <a:rPr lang="en-GB" dirty="0"/>
              <a:t>Friday 19</a:t>
            </a:r>
            <a:r>
              <a:rPr lang="en-GB" baseline="30000" dirty="0"/>
              <a:t>th</a:t>
            </a:r>
            <a:r>
              <a:rPr lang="en-GB" dirty="0"/>
              <a:t> June</a:t>
            </a:r>
          </a:p>
        </p:txBody>
      </p:sp>
    </p:spTree>
    <p:extLst>
      <p:ext uri="{BB962C8B-B14F-4D97-AF65-F5344CB8AC3E}">
        <p14:creationId xmlns:p14="http://schemas.microsoft.com/office/powerpoint/2010/main" val="2385338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thank you 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838201"/>
            <a:ext cx="9195979" cy="54646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Image result for any questions png"/>
          <p:cNvPicPr>
            <a:picLocks noChangeAspect="1" noChangeArrowheads="1"/>
          </p:cNvPicPr>
          <p:nvPr/>
        </p:nvPicPr>
        <p:blipFill rotWithShape="1">
          <a:blip r:embed="rId4">
            <a:duotone>
              <a:prstClr val="black"/>
              <a:schemeClr val="accent1">
                <a:tint val="45000"/>
                <a:satMod val="400000"/>
              </a:schemeClr>
            </a:duotone>
            <a:extLst>
              <a:ext uri="{28A0092B-C50C-407E-A947-70E740481C1C}">
                <a14:useLocalDpi xmlns:a14="http://schemas.microsoft.com/office/drawing/2010/main" val="0"/>
              </a:ext>
            </a:extLst>
          </a:blip>
          <a:srcRect l="3231" t="19885" r="27784" b="23921"/>
          <a:stretch/>
        </p:blipFill>
        <p:spPr bwMode="auto">
          <a:xfrm>
            <a:off x="2478070" y="3859618"/>
            <a:ext cx="3772617" cy="17923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4983-5089-BC45-85A3-43F70A29E45D}"/>
              </a:ext>
            </a:extLst>
          </p:cNvPr>
          <p:cNvSpPr>
            <a:spLocks noGrp="1"/>
          </p:cNvSpPr>
          <p:nvPr>
            <p:ph type="ctrTitle"/>
          </p:nvPr>
        </p:nvSpPr>
        <p:spPr>
          <a:xfrm>
            <a:off x="1369800" y="838800"/>
            <a:ext cx="7772400" cy="1470025"/>
          </a:xfrm>
          <a:prstGeom prst="rect">
            <a:avLst/>
          </a:prstGeom>
        </p:spPr>
        <p:txBody>
          <a:bodyPr anchor="ctr">
            <a:normAutofit/>
          </a:bodyPr>
          <a:lstStyle/>
          <a:p>
            <a:r>
              <a:rPr lang="en-US" dirty="0"/>
              <a:t>O B J E C T I V E S</a:t>
            </a:r>
          </a:p>
        </p:txBody>
      </p:sp>
      <p:sp>
        <p:nvSpPr>
          <p:cNvPr id="5" name="Content Placeholder 4">
            <a:extLst>
              <a:ext uri="{FF2B5EF4-FFF2-40B4-BE49-F238E27FC236}">
                <a16:creationId xmlns:a16="http://schemas.microsoft.com/office/drawing/2014/main" id="{2428CDB5-67E6-014A-A596-5EA6D0DDFD2F}"/>
              </a:ext>
            </a:extLst>
          </p:cNvPr>
          <p:cNvSpPr>
            <a:spLocks noGrp="1"/>
          </p:cNvSpPr>
          <p:nvPr>
            <p:ph type="subTitle" idx="1"/>
          </p:nvPr>
        </p:nvSpPr>
        <p:spPr>
          <a:xfrm>
            <a:off x="988063" y="2935853"/>
            <a:ext cx="7214105" cy="2938405"/>
          </a:xfrm>
          <a:prstGeom prst="rect">
            <a:avLst/>
          </a:prstGeom>
        </p:spPr>
        <p:txBody>
          <a:bodyPr vert="horz" lIns="91440" tIns="45720" rIns="91440" bIns="45720" rtlCol="0" anchor="t">
            <a:normAutofit/>
          </a:bodyPr>
          <a:lstStyle/>
          <a:p>
            <a:pPr marL="0" lvl="0" indent="0">
              <a:lnSpc>
                <a:spcPct val="90000"/>
              </a:lnSpc>
              <a:buNone/>
            </a:pPr>
            <a:r>
              <a:rPr lang="en-GB" sz="2400" dirty="0"/>
              <a:t>To create safe and inclusive space within clubs and societies</a:t>
            </a:r>
          </a:p>
          <a:p>
            <a:pPr marL="0" lvl="0" indent="0">
              <a:lnSpc>
                <a:spcPct val="90000"/>
              </a:lnSpc>
              <a:buNone/>
            </a:pPr>
            <a:endParaRPr lang="en-GB" sz="2400" dirty="0"/>
          </a:p>
          <a:p>
            <a:pPr marL="0" lvl="0" indent="0">
              <a:lnSpc>
                <a:spcPct val="90000"/>
              </a:lnSpc>
              <a:buNone/>
            </a:pPr>
            <a:r>
              <a:rPr lang="en-GB" sz="2400" dirty="0"/>
              <a:t>Showcase SU’s support for LGBTQ+ community</a:t>
            </a:r>
          </a:p>
          <a:p>
            <a:pPr marL="0" lvl="0" indent="0">
              <a:lnSpc>
                <a:spcPct val="90000"/>
              </a:lnSpc>
              <a:buNone/>
            </a:pPr>
            <a:endParaRPr lang="en-GB" sz="2400" dirty="0"/>
          </a:p>
          <a:p>
            <a:pPr>
              <a:lnSpc>
                <a:spcPct val="90000"/>
              </a:lnSpc>
            </a:pPr>
            <a:r>
              <a:rPr lang="en-GB" sz="2400" dirty="0"/>
              <a:t>Increase the number of students participating in a club or a society</a:t>
            </a:r>
            <a:endParaRPr lang="en-GB" sz="2400" dirty="0">
              <a:cs typeface="Calibri"/>
            </a:endParaRPr>
          </a:p>
          <a:p>
            <a:pPr>
              <a:lnSpc>
                <a:spcPct val="90000"/>
              </a:lnSpc>
            </a:pPr>
            <a:endParaRPr lang="en-US" sz="1800" dirty="0"/>
          </a:p>
        </p:txBody>
      </p:sp>
    </p:spTree>
    <p:extLst>
      <p:ext uri="{BB962C8B-B14F-4D97-AF65-F5344CB8AC3E}">
        <p14:creationId xmlns:p14="http://schemas.microsoft.com/office/powerpoint/2010/main" val="299868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0D03BBE-3067-488B-BA14-079D86251019}"/>
              </a:ext>
            </a:extLst>
          </p:cNvPr>
          <p:cNvSpPr>
            <a:spLocks noGrp="1"/>
          </p:cNvSpPr>
          <p:nvPr>
            <p:ph type="title"/>
          </p:nvPr>
        </p:nvSpPr>
        <p:spPr>
          <a:xfrm>
            <a:off x="722313" y="4406900"/>
            <a:ext cx="7772400" cy="1362075"/>
          </a:xfrm>
          <a:prstGeom prst="rect">
            <a:avLst/>
          </a:prstGeom>
        </p:spPr>
        <p:txBody>
          <a:bodyPr anchor="t">
            <a:normAutofit/>
          </a:bodyPr>
          <a:lstStyle/>
          <a:p>
            <a:r>
              <a:rPr lang="en-US" dirty="0"/>
              <a:t>E X P E R I E N C E S: </a:t>
            </a:r>
            <a:br>
              <a:rPr lang="en-US" dirty="0"/>
            </a:br>
            <a:r>
              <a:rPr lang="en-US" dirty="0"/>
              <a:t>U N I V E R S I T Y   &amp;   S P O R T </a:t>
            </a:r>
          </a:p>
        </p:txBody>
      </p:sp>
      <p:sp>
        <p:nvSpPr>
          <p:cNvPr id="19" name="Content Placeholder 2">
            <a:extLst>
              <a:ext uri="{FF2B5EF4-FFF2-40B4-BE49-F238E27FC236}">
                <a16:creationId xmlns:a16="http://schemas.microsoft.com/office/drawing/2014/main" id="{10C82CFE-E2BE-A84A-8FB1-3EF59368CEEC}"/>
              </a:ext>
            </a:extLst>
          </p:cNvPr>
          <p:cNvSpPr>
            <a:spLocks noGrp="1"/>
          </p:cNvSpPr>
          <p:nvPr>
            <p:ph type="body" idx="1"/>
          </p:nvPr>
        </p:nvSpPr>
        <p:spPr>
          <a:xfrm>
            <a:off x="722313" y="1914525"/>
            <a:ext cx="7772400" cy="2824988"/>
          </a:xfrm>
          <a:prstGeom prst="rect">
            <a:avLst/>
          </a:prstGeom>
        </p:spPr>
        <p:txBody>
          <a:bodyPr anchor="b">
            <a:normAutofit fontScale="55000" lnSpcReduction="20000"/>
          </a:bodyPr>
          <a:lstStyle/>
          <a:p>
            <a:pPr marL="0" indent="0" algn="ctr">
              <a:lnSpc>
                <a:spcPct val="90000"/>
              </a:lnSpc>
              <a:buNone/>
            </a:pPr>
            <a:r>
              <a:rPr lang="en-GB" sz="4400" b="1" dirty="0">
                <a:solidFill>
                  <a:schemeClr val="tx1"/>
                </a:solidFill>
              </a:rPr>
              <a:t>42% </a:t>
            </a:r>
            <a:r>
              <a:rPr lang="en-GB" sz="4400" dirty="0"/>
              <a:t>of LGBT students hid or disguised that they are LGBT at university because they were afraid of discrimination. </a:t>
            </a:r>
          </a:p>
          <a:p>
            <a:pPr marL="0" indent="0" algn="ctr">
              <a:lnSpc>
                <a:spcPct val="90000"/>
              </a:lnSpc>
              <a:buNone/>
            </a:pPr>
            <a:endParaRPr lang="en-GB" sz="4400" dirty="0"/>
          </a:p>
          <a:p>
            <a:pPr marL="0" indent="0" algn="ctr">
              <a:lnSpc>
                <a:spcPct val="90000"/>
              </a:lnSpc>
              <a:buNone/>
            </a:pPr>
            <a:r>
              <a:rPr lang="en-GB" sz="4400" b="1" dirty="0">
                <a:solidFill>
                  <a:schemeClr val="tx1"/>
                </a:solidFill>
              </a:rPr>
              <a:t>54% </a:t>
            </a:r>
            <a:r>
              <a:rPr lang="en-GB" sz="4400" dirty="0"/>
              <a:t>of LGBT pupils ‘frequently’ or ‘often’ hear homophobic, </a:t>
            </a:r>
            <a:r>
              <a:rPr lang="en-GB" sz="4400" dirty="0" err="1"/>
              <a:t>biphobic</a:t>
            </a:r>
            <a:r>
              <a:rPr lang="en-GB" sz="4400" dirty="0"/>
              <a:t>, and transphobic language in sports lessons.</a:t>
            </a:r>
          </a:p>
          <a:p>
            <a:pPr marL="0" indent="0" algn="ctr">
              <a:lnSpc>
                <a:spcPct val="90000"/>
              </a:lnSpc>
              <a:buNone/>
            </a:pPr>
            <a:endParaRPr lang="en-GB" sz="4400" dirty="0"/>
          </a:p>
          <a:p>
            <a:pPr marL="0" indent="0" algn="ctr">
              <a:lnSpc>
                <a:spcPct val="90000"/>
              </a:lnSpc>
              <a:buNone/>
            </a:pPr>
            <a:r>
              <a:rPr lang="en-GB" sz="4400" b="1" dirty="0">
                <a:solidFill>
                  <a:schemeClr val="tx1"/>
                </a:solidFill>
              </a:rPr>
              <a:t>39%</a:t>
            </a:r>
            <a:r>
              <a:rPr lang="en-GB" sz="4400" b="1" dirty="0"/>
              <a:t> </a:t>
            </a:r>
            <a:r>
              <a:rPr lang="en-GB" sz="4400" dirty="0"/>
              <a:t>of trans students and </a:t>
            </a:r>
            <a:r>
              <a:rPr lang="en-GB" sz="4400" b="1" dirty="0">
                <a:solidFill>
                  <a:schemeClr val="tx1"/>
                </a:solidFill>
              </a:rPr>
              <a:t>22%</a:t>
            </a:r>
            <a:r>
              <a:rPr lang="en-GB" sz="4400" b="1" dirty="0"/>
              <a:t> </a:t>
            </a:r>
            <a:r>
              <a:rPr lang="en-GB" sz="4400" dirty="0"/>
              <a:t>of cis LGB students don’t feel confident reporting HBT bullying to university staff.</a:t>
            </a:r>
            <a:br>
              <a:rPr lang="en-GB" sz="2200" dirty="0"/>
            </a:br>
            <a:endParaRPr lang="en-GB" sz="2200" dirty="0"/>
          </a:p>
          <a:p>
            <a:pPr marL="0" indent="0">
              <a:lnSpc>
                <a:spcPct val="90000"/>
              </a:lnSpc>
              <a:buNone/>
            </a:pPr>
            <a:br>
              <a:rPr lang="en-GB" sz="1100" dirty="0"/>
            </a:br>
            <a:endParaRPr lang="en-GB" sz="1100" dirty="0"/>
          </a:p>
          <a:p>
            <a:pPr marL="0" indent="0">
              <a:lnSpc>
                <a:spcPct val="90000"/>
              </a:lnSpc>
              <a:buNone/>
            </a:pPr>
            <a:endParaRPr lang="en-GB" sz="1100" dirty="0"/>
          </a:p>
          <a:p>
            <a:pPr marL="0" indent="0">
              <a:lnSpc>
                <a:spcPct val="90000"/>
              </a:lnSpc>
              <a:buNone/>
            </a:pPr>
            <a:endParaRPr lang="en-US" sz="1100" dirty="0"/>
          </a:p>
        </p:txBody>
      </p:sp>
    </p:spTree>
    <p:extLst>
      <p:ext uri="{BB962C8B-B14F-4D97-AF65-F5344CB8AC3E}">
        <p14:creationId xmlns:p14="http://schemas.microsoft.com/office/powerpoint/2010/main" val="242129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0D03BBE-3067-488B-BA14-079D86251019}"/>
              </a:ext>
            </a:extLst>
          </p:cNvPr>
          <p:cNvSpPr>
            <a:spLocks noGrp="1"/>
          </p:cNvSpPr>
          <p:nvPr>
            <p:ph type="title"/>
          </p:nvPr>
        </p:nvSpPr>
        <p:spPr>
          <a:xfrm>
            <a:off x="2065106" y="917848"/>
            <a:ext cx="6621694" cy="1143000"/>
          </a:xfrm>
          <a:prstGeom prst="rect">
            <a:avLst/>
          </a:prstGeom>
        </p:spPr>
        <p:txBody>
          <a:bodyPr anchor="ctr">
            <a:normAutofit/>
          </a:bodyPr>
          <a:lstStyle/>
          <a:p>
            <a:pPr>
              <a:lnSpc>
                <a:spcPct val="90000"/>
              </a:lnSpc>
            </a:pPr>
            <a:r>
              <a:rPr lang="en-US" sz="3700" dirty="0"/>
              <a:t>E X P E R I E N C E S: </a:t>
            </a:r>
            <a:br>
              <a:rPr lang="en-US" sz="3700" dirty="0"/>
            </a:br>
            <a:r>
              <a:rPr lang="en-US" sz="3700" dirty="0"/>
              <a:t>U N I V E R S I T Y   &amp;   S P O R T </a:t>
            </a:r>
          </a:p>
        </p:txBody>
      </p:sp>
      <p:sp>
        <p:nvSpPr>
          <p:cNvPr id="19" name="Content Placeholder 2">
            <a:extLst>
              <a:ext uri="{FF2B5EF4-FFF2-40B4-BE49-F238E27FC236}">
                <a16:creationId xmlns:a16="http://schemas.microsoft.com/office/drawing/2014/main" id="{10C82CFE-E2BE-A84A-8FB1-3EF59368CEEC}"/>
              </a:ext>
            </a:extLst>
          </p:cNvPr>
          <p:cNvSpPr>
            <a:spLocks noGrp="1"/>
          </p:cNvSpPr>
          <p:nvPr>
            <p:ph idx="1"/>
          </p:nvPr>
        </p:nvSpPr>
        <p:spPr>
          <a:xfrm>
            <a:off x="457200" y="2438400"/>
            <a:ext cx="8229600" cy="5059680"/>
          </a:xfrm>
          <a:prstGeom prst="rect">
            <a:avLst/>
          </a:prstGeom>
        </p:spPr>
        <p:txBody>
          <a:bodyPr>
            <a:normAutofit fontScale="92500" lnSpcReduction="20000"/>
          </a:bodyPr>
          <a:lstStyle/>
          <a:p>
            <a:pPr marL="0" indent="0" algn="ctr">
              <a:lnSpc>
                <a:spcPct val="90000"/>
              </a:lnSpc>
              <a:buNone/>
            </a:pPr>
            <a:r>
              <a:rPr lang="en-GB" sz="2400" dirty="0"/>
              <a:t>“I played netball at school and wanted to play at university, but at Fresher’s Fair the players talked so much about their socials with various boys’ teams. They may have been nice but my first impression was that only a certain type of girl played netball here, and I’m not that type of girl.” </a:t>
            </a:r>
          </a:p>
          <a:p>
            <a:pPr marL="0" indent="0" algn="ctr">
              <a:lnSpc>
                <a:spcPct val="90000"/>
              </a:lnSpc>
              <a:buNone/>
            </a:pPr>
            <a:endParaRPr lang="en-GB" sz="2400" dirty="0"/>
          </a:p>
          <a:p>
            <a:pPr marL="0" indent="0" algn="ctr">
              <a:lnSpc>
                <a:spcPct val="90000"/>
              </a:lnSpc>
              <a:buNone/>
            </a:pPr>
            <a:r>
              <a:rPr lang="en-GB" sz="2400" dirty="0">
                <a:solidFill>
                  <a:schemeClr val="accent4">
                    <a:lumMod val="50000"/>
                  </a:schemeClr>
                </a:solidFill>
              </a:rPr>
              <a:t>“I was initially hesitant about coming out to my new teammates at university; I waited until I was established in the squad and had been noticed for my ability before I was public about my sexual orientation. But when they did find out the reaction was incredibly positive.” </a:t>
            </a:r>
          </a:p>
          <a:p>
            <a:pPr marL="0" indent="0" algn="ctr">
              <a:lnSpc>
                <a:spcPct val="90000"/>
              </a:lnSpc>
              <a:buNone/>
            </a:pPr>
            <a:endParaRPr lang="en-GB" sz="2400" dirty="0"/>
          </a:p>
          <a:p>
            <a:pPr marL="0" indent="0" algn="ctr">
              <a:lnSpc>
                <a:spcPct val="90000"/>
              </a:lnSpc>
              <a:buNone/>
            </a:pPr>
            <a:r>
              <a:rPr lang="en-GB" sz="2400" dirty="0"/>
              <a:t>“At SU nights out, I often receive very dirty looks about my appearance which is quite wacky and feminine. I have been called faggot or poof. I believe it’s because of lad culture from the sporting societies and groups associated with it.” </a:t>
            </a:r>
          </a:p>
          <a:p>
            <a:pPr marL="0" indent="0">
              <a:lnSpc>
                <a:spcPct val="90000"/>
              </a:lnSpc>
              <a:buNone/>
            </a:pPr>
            <a:br>
              <a:rPr lang="en-GB" sz="1500" dirty="0"/>
            </a:br>
            <a:endParaRPr lang="en-GB" sz="1500" dirty="0"/>
          </a:p>
          <a:p>
            <a:pPr marL="0" indent="0">
              <a:lnSpc>
                <a:spcPct val="90000"/>
              </a:lnSpc>
              <a:buNone/>
            </a:pPr>
            <a:br>
              <a:rPr lang="en-GB" sz="1500" dirty="0"/>
            </a:br>
            <a:endParaRPr lang="en-GB" sz="1500" dirty="0"/>
          </a:p>
          <a:p>
            <a:pPr marL="0" indent="0">
              <a:lnSpc>
                <a:spcPct val="90000"/>
              </a:lnSpc>
              <a:buNone/>
            </a:pPr>
            <a:endParaRPr lang="en-GB" sz="1500" dirty="0"/>
          </a:p>
          <a:p>
            <a:pPr marL="0" indent="0">
              <a:lnSpc>
                <a:spcPct val="90000"/>
              </a:lnSpc>
              <a:buNone/>
            </a:pPr>
            <a:endParaRPr lang="en-US" sz="1500" dirty="0"/>
          </a:p>
        </p:txBody>
      </p:sp>
    </p:spTree>
    <p:extLst>
      <p:ext uri="{BB962C8B-B14F-4D97-AF65-F5344CB8AC3E}">
        <p14:creationId xmlns:p14="http://schemas.microsoft.com/office/powerpoint/2010/main" val="540978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4C3C834-E8A9-4D11-B649-27DF701F7943}"/>
              </a:ext>
            </a:extLst>
          </p:cNvPr>
          <p:cNvGraphicFramePr>
            <a:graphicFrameLocks/>
          </p:cNvGraphicFramePr>
          <p:nvPr>
            <p:extLst>
              <p:ext uri="{D42A27DB-BD31-4B8C-83A1-F6EECF244321}">
                <p14:modId xmlns:p14="http://schemas.microsoft.com/office/powerpoint/2010/main" val="1052452901"/>
              </p:ext>
            </p:extLst>
          </p:nvPr>
        </p:nvGraphicFramePr>
        <p:xfrm>
          <a:off x="1210408" y="1317640"/>
          <a:ext cx="6723184" cy="42227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985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B18C-AEE9-4584-8B46-3230A044F157}"/>
              </a:ext>
            </a:extLst>
          </p:cNvPr>
          <p:cNvSpPr>
            <a:spLocks noGrp="1"/>
          </p:cNvSpPr>
          <p:nvPr>
            <p:ph type="title"/>
          </p:nvPr>
        </p:nvSpPr>
        <p:spPr/>
        <p:txBody>
          <a:bodyPr/>
          <a:lstStyle/>
          <a:p>
            <a:r>
              <a:rPr lang="en-GB" dirty="0"/>
              <a:t>What might be the reasons for this?</a:t>
            </a:r>
          </a:p>
        </p:txBody>
      </p:sp>
      <p:pic>
        <p:nvPicPr>
          <p:cNvPr id="5" name="Picture 4">
            <a:extLst>
              <a:ext uri="{FF2B5EF4-FFF2-40B4-BE49-F238E27FC236}">
                <a16:creationId xmlns:a16="http://schemas.microsoft.com/office/drawing/2014/main" id="{EC17BEC6-D634-4AA3-AF0D-BB07FAEFEC1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766647" y="1089025"/>
            <a:ext cx="6096000" cy="3276600"/>
          </a:xfrm>
          <a:prstGeom prst="rect">
            <a:avLst/>
          </a:prstGeom>
        </p:spPr>
      </p:pic>
    </p:spTree>
    <p:extLst>
      <p:ext uri="{BB962C8B-B14F-4D97-AF65-F5344CB8AC3E}">
        <p14:creationId xmlns:p14="http://schemas.microsoft.com/office/powerpoint/2010/main" val="1354268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FC24C-1A9C-C24A-B485-0A85661D270B}"/>
              </a:ext>
            </a:extLst>
          </p:cNvPr>
          <p:cNvSpPr>
            <a:spLocks noGrp="1"/>
          </p:cNvSpPr>
          <p:nvPr>
            <p:ph type="title"/>
          </p:nvPr>
        </p:nvSpPr>
        <p:spPr/>
        <p:txBody>
          <a:bodyPr/>
          <a:lstStyle/>
          <a:p>
            <a:r>
              <a:rPr lang="en-US" dirty="0"/>
              <a:t>B E I N G    I N C L U S I V E</a:t>
            </a:r>
          </a:p>
        </p:txBody>
      </p:sp>
      <p:cxnSp>
        <p:nvCxnSpPr>
          <p:cNvPr id="6" name="Straight Connector 5">
            <a:extLst>
              <a:ext uri="{FF2B5EF4-FFF2-40B4-BE49-F238E27FC236}">
                <a16:creationId xmlns:a16="http://schemas.microsoft.com/office/drawing/2014/main" id="{AFFEC52B-312D-6A4A-B066-4A7A97F5DAB4}"/>
              </a:ext>
            </a:extLst>
          </p:cNvPr>
          <p:cNvCxnSpPr>
            <a:cxnSpLocks/>
          </p:cNvCxnSpPr>
          <p:nvPr/>
        </p:nvCxnSpPr>
        <p:spPr>
          <a:xfrm>
            <a:off x="4474464" y="2499360"/>
            <a:ext cx="0" cy="3340608"/>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BAE32A03-4A65-C140-935A-8A91DFE82755}"/>
              </a:ext>
            </a:extLst>
          </p:cNvPr>
          <p:cNvCxnSpPr>
            <a:cxnSpLocks/>
          </p:cNvCxnSpPr>
          <p:nvPr/>
        </p:nvCxnSpPr>
        <p:spPr>
          <a:xfrm flipH="1">
            <a:off x="2258568" y="3992880"/>
            <a:ext cx="4431792" cy="0"/>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493730A5-3905-534D-B6C0-CA886E4F5BC1}"/>
              </a:ext>
            </a:extLst>
          </p:cNvPr>
          <p:cNvSpPr txBox="1"/>
          <p:nvPr/>
        </p:nvSpPr>
        <p:spPr>
          <a:xfrm>
            <a:off x="3779520" y="1910772"/>
            <a:ext cx="1584960" cy="400110"/>
          </a:xfrm>
          <a:prstGeom prst="rect">
            <a:avLst/>
          </a:prstGeom>
          <a:noFill/>
        </p:spPr>
        <p:txBody>
          <a:bodyPr wrap="square" rtlCol="0">
            <a:spAutoFit/>
          </a:bodyPr>
          <a:lstStyle/>
          <a:p>
            <a:r>
              <a:rPr lang="en-US" sz="2000" dirty="0"/>
              <a:t>P O S I T I V E </a:t>
            </a:r>
          </a:p>
        </p:txBody>
      </p:sp>
      <p:sp>
        <p:nvSpPr>
          <p:cNvPr id="12" name="TextBox 11">
            <a:extLst>
              <a:ext uri="{FF2B5EF4-FFF2-40B4-BE49-F238E27FC236}">
                <a16:creationId xmlns:a16="http://schemas.microsoft.com/office/drawing/2014/main" id="{27252041-94EB-0641-B5B5-450FFC6B3A98}"/>
              </a:ext>
            </a:extLst>
          </p:cNvPr>
          <p:cNvSpPr txBox="1"/>
          <p:nvPr/>
        </p:nvSpPr>
        <p:spPr>
          <a:xfrm>
            <a:off x="3707173" y="5931873"/>
            <a:ext cx="1668780" cy="400110"/>
          </a:xfrm>
          <a:prstGeom prst="rect">
            <a:avLst/>
          </a:prstGeom>
          <a:noFill/>
        </p:spPr>
        <p:txBody>
          <a:bodyPr wrap="square" rtlCol="0">
            <a:spAutoFit/>
          </a:bodyPr>
          <a:lstStyle/>
          <a:p>
            <a:r>
              <a:rPr lang="en-US" sz="2000" dirty="0"/>
              <a:t>N E G A T I V E </a:t>
            </a:r>
          </a:p>
        </p:txBody>
      </p:sp>
      <p:sp>
        <p:nvSpPr>
          <p:cNvPr id="13" name="TextBox 12">
            <a:extLst>
              <a:ext uri="{FF2B5EF4-FFF2-40B4-BE49-F238E27FC236}">
                <a16:creationId xmlns:a16="http://schemas.microsoft.com/office/drawing/2014/main" id="{261180A2-28C4-4048-A242-7BD508FE4D17}"/>
              </a:ext>
            </a:extLst>
          </p:cNvPr>
          <p:cNvSpPr txBox="1"/>
          <p:nvPr/>
        </p:nvSpPr>
        <p:spPr>
          <a:xfrm>
            <a:off x="6885432" y="3800332"/>
            <a:ext cx="1584960" cy="400110"/>
          </a:xfrm>
          <a:prstGeom prst="rect">
            <a:avLst/>
          </a:prstGeom>
          <a:noFill/>
        </p:spPr>
        <p:txBody>
          <a:bodyPr wrap="square" rtlCol="0">
            <a:spAutoFit/>
          </a:bodyPr>
          <a:lstStyle/>
          <a:p>
            <a:r>
              <a:rPr lang="en-US" sz="2000" dirty="0"/>
              <a:t>A C T I V E </a:t>
            </a:r>
          </a:p>
        </p:txBody>
      </p:sp>
      <p:sp>
        <p:nvSpPr>
          <p:cNvPr id="15" name="TextBox 14">
            <a:extLst>
              <a:ext uri="{FF2B5EF4-FFF2-40B4-BE49-F238E27FC236}">
                <a16:creationId xmlns:a16="http://schemas.microsoft.com/office/drawing/2014/main" id="{77EF6FF1-C852-544C-88AD-B3F02E7E56D4}"/>
              </a:ext>
            </a:extLst>
          </p:cNvPr>
          <p:cNvSpPr txBox="1"/>
          <p:nvPr/>
        </p:nvSpPr>
        <p:spPr>
          <a:xfrm>
            <a:off x="576072" y="3808214"/>
            <a:ext cx="1584960" cy="400110"/>
          </a:xfrm>
          <a:prstGeom prst="rect">
            <a:avLst/>
          </a:prstGeom>
          <a:noFill/>
        </p:spPr>
        <p:txBody>
          <a:bodyPr wrap="square" rtlCol="0">
            <a:spAutoFit/>
          </a:bodyPr>
          <a:lstStyle/>
          <a:p>
            <a:r>
              <a:rPr lang="en-US" sz="2000" dirty="0"/>
              <a:t>P A S S I V E </a:t>
            </a:r>
          </a:p>
        </p:txBody>
      </p:sp>
      <p:sp>
        <p:nvSpPr>
          <p:cNvPr id="14" name="TextBox 13">
            <a:extLst>
              <a:ext uri="{FF2B5EF4-FFF2-40B4-BE49-F238E27FC236}">
                <a16:creationId xmlns:a16="http://schemas.microsoft.com/office/drawing/2014/main" id="{B12130C1-A782-2D40-BD9E-088AB58E8DA5}"/>
              </a:ext>
            </a:extLst>
          </p:cNvPr>
          <p:cNvSpPr txBox="1"/>
          <p:nvPr/>
        </p:nvSpPr>
        <p:spPr>
          <a:xfrm>
            <a:off x="438911" y="2280104"/>
            <a:ext cx="2340843" cy="1015663"/>
          </a:xfrm>
          <a:prstGeom prst="rect">
            <a:avLst/>
          </a:prstGeom>
          <a:noFill/>
        </p:spPr>
        <p:txBody>
          <a:bodyPr wrap="square" rtlCol="0">
            <a:spAutoFit/>
          </a:bodyPr>
          <a:lstStyle/>
          <a:p>
            <a:r>
              <a:rPr lang="en-US" sz="2000" i="1" dirty="0">
                <a:solidFill>
                  <a:schemeClr val="accent4">
                    <a:lumMod val="50000"/>
                  </a:schemeClr>
                </a:solidFill>
              </a:rPr>
              <a:t>Dismissing elements of people’s identity as irrelevant. </a:t>
            </a:r>
          </a:p>
        </p:txBody>
      </p:sp>
      <p:sp>
        <p:nvSpPr>
          <p:cNvPr id="17" name="TextBox 16">
            <a:extLst>
              <a:ext uri="{FF2B5EF4-FFF2-40B4-BE49-F238E27FC236}">
                <a16:creationId xmlns:a16="http://schemas.microsoft.com/office/drawing/2014/main" id="{3099317C-2A3A-F84F-ACE1-1D69D93A9667}"/>
              </a:ext>
            </a:extLst>
          </p:cNvPr>
          <p:cNvSpPr txBox="1"/>
          <p:nvPr/>
        </p:nvSpPr>
        <p:spPr>
          <a:xfrm>
            <a:off x="5908472" y="2280104"/>
            <a:ext cx="2778324" cy="1323439"/>
          </a:xfrm>
          <a:prstGeom prst="rect">
            <a:avLst/>
          </a:prstGeom>
          <a:noFill/>
        </p:spPr>
        <p:txBody>
          <a:bodyPr wrap="square" rtlCol="0">
            <a:spAutoFit/>
          </a:bodyPr>
          <a:lstStyle/>
          <a:p>
            <a:r>
              <a:rPr lang="en-US" sz="2000" i="1" dirty="0">
                <a:solidFill>
                  <a:schemeClr val="accent4">
                    <a:lumMod val="50000"/>
                  </a:schemeClr>
                </a:solidFill>
              </a:rPr>
              <a:t>Embracing difference and acting to create a more inclusive environment.</a:t>
            </a:r>
          </a:p>
        </p:txBody>
      </p:sp>
      <p:sp>
        <p:nvSpPr>
          <p:cNvPr id="18" name="TextBox 17">
            <a:extLst>
              <a:ext uri="{FF2B5EF4-FFF2-40B4-BE49-F238E27FC236}">
                <a16:creationId xmlns:a16="http://schemas.microsoft.com/office/drawing/2014/main" id="{0C611DDA-92D5-0C43-9033-5E95B572A197}"/>
              </a:ext>
            </a:extLst>
          </p:cNvPr>
          <p:cNvSpPr txBox="1"/>
          <p:nvPr/>
        </p:nvSpPr>
        <p:spPr>
          <a:xfrm>
            <a:off x="5908472" y="4916210"/>
            <a:ext cx="2778324" cy="1015663"/>
          </a:xfrm>
          <a:prstGeom prst="rect">
            <a:avLst/>
          </a:prstGeom>
          <a:noFill/>
        </p:spPr>
        <p:txBody>
          <a:bodyPr wrap="square" rtlCol="0">
            <a:spAutoFit/>
          </a:bodyPr>
          <a:lstStyle/>
          <a:p>
            <a:r>
              <a:rPr lang="en-US" sz="2000" i="1" dirty="0">
                <a:solidFill>
                  <a:schemeClr val="accent4">
                    <a:lumMod val="50000"/>
                  </a:schemeClr>
                </a:solidFill>
              </a:rPr>
              <a:t>Being homophobic, </a:t>
            </a:r>
            <a:r>
              <a:rPr lang="en-US" sz="2000" i="1" dirty="0" err="1">
                <a:solidFill>
                  <a:schemeClr val="accent4">
                    <a:lumMod val="50000"/>
                  </a:schemeClr>
                </a:solidFill>
              </a:rPr>
              <a:t>biphobic</a:t>
            </a:r>
            <a:r>
              <a:rPr lang="en-US" sz="2000" i="1" dirty="0">
                <a:solidFill>
                  <a:schemeClr val="accent4">
                    <a:lumMod val="50000"/>
                  </a:schemeClr>
                </a:solidFill>
              </a:rPr>
              <a:t>, transphobic, racist or sexist.</a:t>
            </a:r>
          </a:p>
        </p:txBody>
      </p:sp>
      <p:sp>
        <p:nvSpPr>
          <p:cNvPr id="19" name="TextBox 18">
            <a:extLst>
              <a:ext uri="{FF2B5EF4-FFF2-40B4-BE49-F238E27FC236}">
                <a16:creationId xmlns:a16="http://schemas.microsoft.com/office/drawing/2014/main" id="{7CE3150D-F04F-D04C-BE23-E665F49AE0EA}"/>
              </a:ext>
            </a:extLst>
          </p:cNvPr>
          <p:cNvSpPr txBox="1"/>
          <p:nvPr/>
        </p:nvSpPr>
        <p:spPr>
          <a:xfrm>
            <a:off x="457204" y="4933381"/>
            <a:ext cx="2778324" cy="707886"/>
          </a:xfrm>
          <a:prstGeom prst="rect">
            <a:avLst/>
          </a:prstGeom>
          <a:noFill/>
        </p:spPr>
        <p:txBody>
          <a:bodyPr wrap="square" rtlCol="0">
            <a:spAutoFit/>
          </a:bodyPr>
          <a:lstStyle/>
          <a:p>
            <a:r>
              <a:rPr lang="en-US" sz="2000" i="1" dirty="0">
                <a:solidFill>
                  <a:schemeClr val="accent4">
                    <a:lumMod val="50000"/>
                  </a:schemeClr>
                </a:solidFill>
              </a:rPr>
              <a:t>Not challenging racism, HBT banter or bi erasure. </a:t>
            </a:r>
          </a:p>
        </p:txBody>
      </p:sp>
    </p:spTree>
    <p:extLst>
      <p:ext uri="{BB962C8B-B14F-4D97-AF65-F5344CB8AC3E}">
        <p14:creationId xmlns:p14="http://schemas.microsoft.com/office/powerpoint/2010/main" val="3616522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FC0444E-E5C6-46B4-8154-1BAC3AE0B8D0}"/>
              </a:ext>
            </a:extLst>
          </p:cNvPr>
          <p:cNvSpPr>
            <a:spLocks noGrp="1"/>
          </p:cNvSpPr>
          <p:nvPr>
            <p:ph type="ctrTitle"/>
          </p:nvPr>
        </p:nvSpPr>
        <p:spPr>
          <a:xfrm>
            <a:off x="685800" y="2130425"/>
            <a:ext cx="7772400" cy="1470025"/>
          </a:xfrm>
          <a:prstGeom prst="rect">
            <a:avLst/>
          </a:prstGeom>
        </p:spPr>
        <p:txBody>
          <a:bodyPr anchor="ctr">
            <a:normAutofit/>
          </a:bodyPr>
          <a:lstStyle/>
          <a:p>
            <a:r>
              <a:rPr lang="en-US" dirty="0" err="1"/>
              <a:t>TeamWorc</a:t>
            </a:r>
            <a:r>
              <a:rPr lang="en-US" dirty="0"/>
              <a:t> U N I T E D +</a:t>
            </a:r>
          </a:p>
        </p:txBody>
      </p:sp>
      <p:sp>
        <p:nvSpPr>
          <p:cNvPr id="9" name="Content Placeholder 2">
            <a:extLst>
              <a:ext uri="{FF2B5EF4-FFF2-40B4-BE49-F238E27FC236}">
                <a16:creationId xmlns:a16="http://schemas.microsoft.com/office/drawing/2014/main" id="{8EFBDDA7-2BAE-4527-811E-4BC4E01AED95}"/>
              </a:ext>
            </a:extLst>
          </p:cNvPr>
          <p:cNvSpPr>
            <a:spLocks noGrp="1"/>
          </p:cNvSpPr>
          <p:nvPr>
            <p:ph type="subTitle" idx="1"/>
          </p:nvPr>
        </p:nvSpPr>
        <p:spPr>
          <a:xfrm>
            <a:off x="1371600" y="3419475"/>
            <a:ext cx="6400800" cy="2219325"/>
          </a:xfrm>
          <a:prstGeom prst="rect">
            <a:avLst/>
          </a:prstGeom>
        </p:spPr>
        <p:txBody>
          <a:bodyPr vert="horz" lIns="91440" tIns="45720" rIns="91440" bIns="45720" rtlCol="0" anchor="t">
            <a:normAutofit fontScale="92500" lnSpcReduction="10000"/>
          </a:bodyPr>
          <a:lstStyle/>
          <a:p>
            <a:pPr marL="0" indent="0">
              <a:lnSpc>
                <a:spcPct val="90000"/>
              </a:lnSpc>
              <a:buNone/>
            </a:pPr>
            <a:r>
              <a:rPr lang="en-US" sz="2400" dirty="0"/>
              <a:t>Similar incentive as </a:t>
            </a:r>
            <a:r>
              <a:rPr lang="en-US" sz="2400" dirty="0" err="1"/>
              <a:t>TeamWorc</a:t>
            </a:r>
            <a:r>
              <a:rPr lang="en-US" sz="2400" dirty="0"/>
              <a:t> Points</a:t>
            </a:r>
          </a:p>
          <a:p>
            <a:pPr marL="0" indent="0">
              <a:lnSpc>
                <a:spcPct val="90000"/>
              </a:lnSpc>
              <a:buNone/>
            </a:pPr>
            <a:endParaRPr lang="en-GB" sz="2400" dirty="0"/>
          </a:p>
          <a:p>
            <a:pPr>
              <a:lnSpc>
                <a:spcPct val="90000"/>
              </a:lnSpc>
            </a:pPr>
            <a:r>
              <a:rPr lang="en-GB" sz="2400" dirty="0"/>
              <a:t>To make new students coming to </a:t>
            </a:r>
            <a:r>
              <a:rPr lang="en-GB" sz="2400" dirty="0" err="1"/>
              <a:t>UoW</a:t>
            </a:r>
            <a:r>
              <a:rPr lang="en-GB" sz="2400" dirty="0"/>
              <a:t> aware, that Clubs and Societies are friendly and inclusive space</a:t>
            </a:r>
            <a:endParaRPr lang="en-GB" sz="2400" dirty="0">
              <a:cs typeface="Calibri"/>
            </a:endParaRPr>
          </a:p>
          <a:p>
            <a:pPr>
              <a:lnSpc>
                <a:spcPct val="90000"/>
              </a:lnSpc>
            </a:pPr>
            <a:br>
              <a:rPr lang="en-GB" sz="2400" dirty="0">
                <a:cs typeface="Calibri"/>
              </a:rPr>
            </a:br>
            <a:r>
              <a:rPr lang="en-GB" sz="2400" dirty="0">
                <a:cs typeface="Calibri"/>
              </a:rPr>
              <a:t>Clubs and societies can receive the PRIDE badge based on their efforts</a:t>
            </a:r>
          </a:p>
          <a:p>
            <a:pPr>
              <a:lnSpc>
                <a:spcPct val="90000"/>
              </a:lnSpc>
            </a:pPr>
            <a:endParaRPr lang="en-US" sz="2200" dirty="0">
              <a:cs typeface="Calibri"/>
            </a:endParaRPr>
          </a:p>
        </p:txBody>
      </p:sp>
    </p:spTree>
    <p:extLst>
      <p:ext uri="{BB962C8B-B14F-4D97-AF65-F5344CB8AC3E}">
        <p14:creationId xmlns:p14="http://schemas.microsoft.com/office/powerpoint/2010/main" val="3217004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E6F0-0C19-3A41-81A4-F6413030CB31}"/>
              </a:ext>
            </a:extLst>
          </p:cNvPr>
          <p:cNvSpPr>
            <a:spLocks noGrp="1"/>
          </p:cNvSpPr>
          <p:nvPr>
            <p:ph type="title"/>
          </p:nvPr>
        </p:nvSpPr>
        <p:spPr/>
        <p:txBody>
          <a:bodyPr/>
          <a:lstStyle/>
          <a:p>
            <a:r>
              <a:rPr lang="en-US" dirty="0"/>
              <a:t>P R I D E    Badge</a:t>
            </a:r>
          </a:p>
        </p:txBody>
      </p:sp>
      <p:sp>
        <p:nvSpPr>
          <p:cNvPr id="3" name="Content Placeholder 2">
            <a:extLst>
              <a:ext uri="{FF2B5EF4-FFF2-40B4-BE49-F238E27FC236}">
                <a16:creationId xmlns:a16="http://schemas.microsoft.com/office/drawing/2014/main" id="{7E87E26A-942E-584E-91DC-BC70DE436C5A}"/>
              </a:ext>
            </a:extLst>
          </p:cNvPr>
          <p:cNvSpPr>
            <a:spLocks noGrp="1"/>
          </p:cNvSpPr>
          <p:nvPr>
            <p:ph idx="1"/>
          </p:nvPr>
        </p:nvSpPr>
        <p:spPr>
          <a:xfrm>
            <a:off x="675782" y="2059995"/>
            <a:ext cx="8229600" cy="3815881"/>
          </a:xfrm>
        </p:spPr>
        <p:txBody>
          <a:bodyPr vert="horz" lIns="91440" tIns="45720" rIns="91440" bIns="45720" rtlCol="0" anchor="t">
            <a:normAutofit/>
          </a:bodyPr>
          <a:lstStyle/>
          <a:p>
            <a:pPr marL="0" indent="0" algn="ctr">
              <a:buNone/>
            </a:pPr>
            <a:r>
              <a:rPr lang="en-US" dirty="0">
                <a:cs typeface="Calibri"/>
              </a:rPr>
              <a:t>Badge / sticker created by SU and awarded based on club's / society's efforts to support inclusivity</a:t>
            </a:r>
            <a:endParaRPr lang="en-US" dirty="0"/>
          </a:p>
          <a:p>
            <a:pPr marL="0" indent="0" algn="ctr">
              <a:buNone/>
            </a:pPr>
            <a:br>
              <a:rPr lang="en-US" dirty="0">
                <a:cs typeface="Calibri"/>
              </a:rPr>
            </a:br>
            <a:r>
              <a:rPr lang="en-US" dirty="0">
                <a:cs typeface="Calibri"/>
              </a:rPr>
              <a:t>It can be used on the website, social media, fresher's fair etc.</a:t>
            </a:r>
          </a:p>
        </p:txBody>
      </p:sp>
    </p:spTree>
    <p:extLst>
      <p:ext uri="{BB962C8B-B14F-4D97-AF65-F5344CB8AC3E}">
        <p14:creationId xmlns:p14="http://schemas.microsoft.com/office/powerpoint/2010/main" val="3243545101"/>
      </p:ext>
    </p:extLst>
  </p:cSld>
  <p:clrMapOvr>
    <a:masterClrMapping/>
  </p:clrMapOvr>
</p:sld>
</file>

<file path=ppt/theme/theme1.xml><?xml version="1.0" encoding="utf-8"?>
<a:theme xmlns:a="http://schemas.openxmlformats.org/drawingml/2006/main" name="Dark Blue_Red">
  <a:themeElements>
    <a:clrScheme name="WSU">
      <a:dk1>
        <a:srgbClr val="2B265C"/>
      </a:dk1>
      <a:lt1>
        <a:srgbClr val="FDF5E6"/>
      </a:lt1>
      <a:dk2>
        <a:srgbClr val="F7C1BB"/>
      </a:dk2>
      <a:lt2>
        <a:srgbClr val="F87060"/>
      </a:lt2>
      <a:accent1>
        <a:srgbClr val="8AB5E1"/>
      </a:accent1>
      <a:accent2>
        <a:srgbClr val="2B265C"/>
      </a:accent2>
      <a:accent3>
        <a:srgbClr val="F7C1BB"/>
      </a:accent3>
      <a:accent4>
        <a:srgbClr val="CDD7D6"/>
      </a:accent4>
      <a:accent5>
        <a:srgbClr val="CDD7D6"/>
      </a:accent5>
      <a:accent6>
        <a:srgbClr val="F7C1B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1116</Words>
  <Application>Microsoft Office PowerPoint</Application>
  <PresentationFormat>On-screen Show (4:3)</PresentationFormat>
  <Paragraphs>97</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Dark Blue_Red</vt:lpstr>
      <vt:lpstr>Inclusivity Rep meeting</vt:lpstr>
      <vt:lpstr>O B J E C T I V E S</vt:lpstr>
      <vt:lpstr>E X P E R I E N C E S:  U N I V E R S I T Y   &amp;   S P O R T </vt:lpstr>
      <vt:lpstr>E X P E R I E N C E S:  U N I V E R S I T Y   &amp;   S P O R T </vt:lpstr>
      <vt:lpstr>PowerPoint Presentation</vt:lpstr>
      <vt:lpstr>What might be the reasons for this?</vt:lpstr>
      <vt:lpstr>B E I N G    I N C L U S I V E</vt:lpstr>
      <vt:lpstr>TeamWorc U N I T E D +</vt:lpstr>
      <vt:lpstr>P R I D E    Badge</vt:lpstr>
      <vt:lpstr>Example of activities</vt:lpstr>
      <vt:lpstr>Get Involved</vt:lpstr>
      <vt:lpstr>Look After Your Mate Workshop</vt:lpstr>
      <vt:lpstr>Look after Your Mate Workshops</vt:lpstr>
      <vt:lpstr>Look after Your Mate Workshops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Inclusivity Rep meeting</dc:title>
  <dc:creator>Svetlana Plasilova</dc:creator>
  <cp:lastModifiedBy>Sophie Smith</cp:lastModifiedBy>
  <cp:revision>287</cp:revision>
  <dcterms:created xsi:type="dcterms:W3CDTF">2020-01-23T13:12:57Z</dcterms:created>
  <dcterms:modified xsi:type="dcterms:W3CDTF">2020-02-04T10:56:37Z</dcterms:modified>
</cp:coreProperties>
</file>