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9"/>
  </p:notesMasterIdLst>
  <p:sldIdLst>
    <p:sldId id="256" r:id="rId2"/>
    <p:sldId id="263" r:id="rId3"/>
    <p:sldId id="264" r:id="rId4"/>
    <p:sldId id="265" r:id="rId5"/>
    <p:sldId id="266" r:id="rId6"/>
    <p:sldId id="267" r:id="rId7"/>
    <p:sldId id="288" r:id="rId8"/>
    <p:sldId id="270" r:id="rId9"/>
    <p:sldId id="289" r:id="rId10"/>
    <p:sldId id="268" r:id="rId11"/>
    <p:sldId id="271" r:id="rId12"/>
    <p:sldId id="269" r:id="rId13"/>
    <p:sldId id="287" r:id="rId14"/>
    <p:sldId id="290" r:id="rId15"/>
    <p:sldId id="292" r:id="rId16"/>
    <p:sldId id="293" r:id="rId17"/>
    <p:sldId id="294" r:id="rId18"/>
    <p:sldId id="295" r:id="rId19"/>
    <p:sldId id="284" r:id="rId20"/>
    <p:sldId id="274" r:id="rId21"/>
    <p:sldId id="278" r:id="rId22"/>
    <p:sldId id="283" r:id="rId23"/>
    <p:sldId id="286" r:id="rId24"/>
    <p:sldId id="276" r:id="rId25"/>
    <p:sldId id="275" r:id="rId26"/>
    <p:sldId id="272" r:id="rId27"/>
    <p:sldId id="277"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B265C"/>
    <a:srgbClr val="8AB5E1"/>
    <a:srgbClr val="F87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92353" autoAdjust="0"/>
  </p:normalViewPr>
  <p:slideViewPr>
    <p:cSldViewPr snapToGrid="0">
      <p:cViewPr varScale="1">
        <p:scale>
          <a:sx n="84" d="100"/>
          <a:sy n="84" d="100"/>
        </p:scale>
        <p:origin x="318" y="8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62C7EE-4052-40E3-9907-93671AC79118}" type="datetimeFigureOut">
              <a:rPr lang="en-GB" smtClean="0"/>
              <a:t>19/08/2019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3238EA-6CC5-43E6-8166-1FD6EC88D511}" type="slidenum">
              <a:rPr lang="en-GB" smtClean="0"/>
              <a:t>‹#›</a:t>
            </a:fld>
            <a:endParaRPr lang="en-GB"/>
          </a:p>
        </p:txBody>
      </p:sp>
    </p:spTree>
    <p:extLst>
      <p:ext uri="{BB962C8B-B14F-4D97-AF65-F5344CB8AC3E}">
        <p14:creationId xmlns:p14="http://schemas.microsoft.com/office/powerpoint/2010/main" val="2787025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3238EA-6CC5-43E6-8166-1FD6EC88D511}" type="slidenum">
              <a:rPr lang="en-GB" smtClean="0"/>
              <a:t>6</a:t>
            </a:fld>
            <a:endParaRPr lang="en-GB"/>
          </a:p>
        </p:txBody>
      </p:sp>
    </p:spTree>
    <p:extLst>
      <p:ext uri="{BB962C8B-B14F-4D97-AF65-F5344CB8AC3E}">
        <p14:creationId xmlns:p14="http://schemas.microsoft.com/office/powerpoint/2010/main" val="29884926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3238EA-6CC5-43E6-8166-1FD6EC88D511}" type="slidenum">
              <a:rPr lang="en-GB" smtClean="0"/>
              <a:t>20</a:t>
            </a:fld>
            <a:endParaRPr lang="en-GB"/>
          </a:p>
        </p:txBody>
      </p:sp>
    </p:spTree>
    <p:extLst>
      <p:ext uri="{BB962C8B-B14F-4D97-AF65-F5344CB8AC3E}">
        <p14:creationId xmlns:p14="http://schemas.microsoft.com/office/powerpoint/2010/main" val="23440273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3238EA-6CC5-43E6-8166-1FD6EC88D511}" type="slidenum">
              <a:rPr lang="en-GB" smtClean="0"/>
              <a:t>22</a:t>
            </a:fld>
            <a:endParaRPr lang="en-GB"/>
          </a:p>
        </p:txBody>
      </p:sp>
    </p:spTree>
    <p:extLst>
      <p:ext uri="{BB962C8B-B14F-4D97-AF65-F5344CB8AC3E}">
        <p14:creationId xmlns:p14="http://schemas.microsoft.com/office/powerpoint/2010/main" val="21708374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3238EA-6CC5-43E6-8166-1FD6EC88D511}" type="slidenum">
              <a:rPr lang="en-GB" smtClean="0"/>
              <a:t>26</a:t>
            </a:fld>
            <a:endParaRPr lang="en-GB"/>
          </a:p>
        </p:txBody>
      </p:sp>
    </p:spTree>
    <p:extLst>
      <p:ext uri="{BB962C8B-B14F-4D97-AF65-F5344CB8AC3E}">
        <p14:creationId xmlns:p14="http://schemas.microsoft.com/office/powerpoint/2010/main" val="3440775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3238EA-6CC5-43E6-8166-1FD6EC88D511}" type="slidenum">
              <a:rPr lang="en-GB" smtClean="0"/>
              <a:t>9</a:t>
            </a:fld>
            <a:endParaRPr lang="en-GB"/>
          </a:p>
        </p:txBody>
      </p:sp>
    </p:spTree>
    <p:extLst>
      <p:ext uri="{BB962C8B-B14F-4D97-AF65-F5344CB8AC3E}">
        <p14:creationId xmlns:p14="http://schemas.microsoft.com/office/powerpoint/2010/main" val="1758603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sz="1200" kern="1200" dirty="0" smtClean="0">
                <a:solidFill>
                  <a:schemeClr val="tx1"/>
                </a:solidFill>
                <a:effectLst/>
                <a:latin typeface="+mn-lt"/>
                <a:ea typeface="+mn-ea"/>
                <a:cs typeface="+mn-cs"/>
              </a:rPr>
              <a:t>The information that should be provided is:</a:t>
            </a:r>
          </a:p>
          <a:p>
            <a:pPr marL="171450" lvl="0" indent="-171450" fontAlgn="base">
              <a:buFont typeface="Arial" panose="020B0604020202020204" pitchFamily="34" charset="0"/>
              <a:buChar char="•"/>
            </a:pPr>
            <a:r>
              <a:rPr lang="en-GB" sz="1200" kern="1200" dirty="0" smtClean="0">
                <a:solidFill>
                  <a:schemeClr val="tx1"/>
                </a:solidFill>
                <a:effectLst/>
                <a:latin typeface="+mn-lt"/>
                <a:ea typeface="+mn-ea"/>
                <a:cs typeface="+mn-cs"/>
              </a:rPr>
              <a:t>The Controller’s identity and location</a:t>
            </a:r>
          </a:p>
          <a:p>
            <a:pPr marL="171450" lvl="0" indent="-171450" fontAlgn="base">
              <a:buFont typeface="Arial" panose="020B0604020202020204" pitchFamily="34" charset="0"/>
              <a:buChar char="•"/>
            </a:pPr>
            <a:r>
              <a:rPr lang="en-GB" sz="1200" kern="1200" dirty="0" smtClean="0">
                <a:solidFill>
                  <a:schemeClr val="tx1"/>
                </a:solidFill>
                <a:effectLst/>
                <a:latin typeface="+mn-lt"/>
                <a:ea typeface="+mn-ea"/>
                <a:cs typeface="+mn-cs"/>
              </a:rPr>
              <a:t>The purpose of processing</a:t>
            </a:r>
          </a:p>
          <a:p>
            <a:pPr marL="171450" lvl="0" indent="-171450" fontAlgn="base">
              <a:buFont typeface="Arial" panose="020B0604020202020204" pitchFamily="34" charset="0"/>
              <a:buChar char="•"/>
            </a:pPr>
            <a:r>
              <a:rPr lang="en-GB" sz="1200" kern="1200" dirty="0" smtClean="0">
                <a:solidFill>
                  <a:schemeClr val="tx1"/>
                </a:solidFill>
                <a:effectLst/>
                <a:latin typeface="+mn-lt"/>
                <a:ea typeface="+mn-ea"/>
                <a:cs typeface="+mn-cs"/>
              </a:rPr>
              <a:t>Any third party involvements</a:t>
            </a:r>
          </a:p>
          <a:p>
            <a:pPr marL="171450" lvl="0" indent="-171450" fontAlgn="base">
              <a:buFont typeface="Arial" panose="020B0604020202020204" pitchFamily="34" charset="0"/>
              <a:buChar char="•"/>
            </a:pPr>
            <a:r>
              <a:rPr lang="en-GB" sz="1200" kern="1200" dirty="0" smtClean="0">
                <a:solidFill>
                  <a:schemeClr val="tx1"/>
                </a:solidFill>
                <a:effectLst/>
                <a:latin typeface="+mn-lt"/>
                <a:ea typeface="+mn-ea"/>
                <a:cs typeface="+mn-cs"/>
              </a:rPr>
              <a:t>Access and correction rights</a:t>
            </a:r>
          </a:p>
          <a:p>
            <a:pPr marL="171450" lvl="0" indent="-171450" fontAlgn="base">
              <a:buFont typeface="Arial" panose="020B0604020202020204" pitchFamily="34" charset="0"/>
              <a:buChar char="•"/>
            </a:pPr>
            <a:r>
              <a:rPr lang="en-GB" sz="1200" kern="1200" dirty="0" smtClean="0">
                <a:solidFill>
                  <a:schemeClr val="tx1"/>
                </a:solidFill>
                <a:effectLst/>
                <a:latin typeface="+mn-lt"/>
                <a:ea typeface="+mn-ea"/>
                <a:cs typeface="+mn-cs"/>
              </a:rPr>
              <a:t>The right to be forgotten and to object</a:t>
            </a:r>
          </a:p>
          <a:p>
            <a:pPr marL="171450" lvl="0" indent="-171450" fontAlgn="base">
              <a:buFont typeface="Arial" panose="020B0604020202020204" pitchFamily="34" charset="0"/>
              <a:buChar char="•"/>
            </a:pPr>
            <a:r>
              <a:rPr lang="en-GB" sz="1200" kern="1200" dirty="0" smtClean="0">
                <a:solidFill>
                  <a:schemeClr val="tx1"/>
                </a:solidFill>
                <a:effectLst/>
                <a:latin typeface="+mn-lt"/>
                <a:ea typeface="+mn-ea"/>
                <a:cs typeface="+mn-cs"/>
              </a:rPr>
              <a:t>The right to withdraw consent</a:t>
            </a:r>
          </a:p>
          <a:p>
            <a:pPr marL="171450" lvl="0" indent="-171450" fontAlgn="base">
              <a:buFont typeface="Arial" panose="020B0604020202020204" pitchFamily="34" charset="0"/>
              <a:buChar char="•"/>
            </a:pPr>
            <a:r>
              <a:rPr lang="en-GB" sz="1200" kern="1200" dirty="0" smtClean="0">
                <a:solidFill>
                  <a:schemeClr val="tx1"/>
                </a:solidFill>
                <a:effectLst/>
                <a:latin typeface="+mn-lt"/>
                <a:ea typeface="+mn-ea"/>
                <a:cs typeface="+mn-cs"/>
              </a:rPr>
              <a:t>The mechanism for exercising rights</a:t>
            </a:r>
          </a:p>
          <a:p>
            <a:endParaRPr lang="en-GB" dirty="0" smtClean="0"/>
          </a:p>
          <a:p>
            <a:pPr fontAlgn="base"/>
            <a:r>
              <a:rPr lang="en-GB" sz="1200" kern="1200" dirty="0" smtClean="0">
                <a:solidFill>
                  <a:schemeClr val="tx1"/>
                </a:solidFill>
                <a:effectLst/>
                <a:latin typeface="+mn-lt"/>
                <a:ea typeface="+mn-ea"/>
                <a:cs typeface="+mn-cs"/>
              </a:rPr>
              <a:t>The following common methods are all potentially acceptable:</a:t>
            </a:r>
          </a:p>
          <a:p>
            <a:pPr marL="171450" lvl="0" indent="-171450" fontAlgn="base">
              <a:buFont typeface="Arial" panose="020B0604020202020204" pitchFamily="34" charset="0"/>
              <a:buChar char="•"/>
            </a:pPr>
            <a:r>
              <a:rPr lang="en-GB" sz="1200" kern="1200" dirty="0" smtClean="0">
                <a:solidFill>
                  <a:schemeClr val="tx1"/>
                </a:solidFill>
                <a:effectLst/>
                <a:latin typeface="+mn-lt"/>
                <a:ea typeface="+mn-ea"/>
                <a:cs typeface="+mn-cs"/>
              </a:rPr>
              <a:t>Ticking a box online</a:t>
            </a:r>
          </a:p>
          <a:p>
            <a:pPr marL="171450" lvl="0" indent="-171450" fontAlgn="base">
              <a:buFont typeface="Arial" panose="020B0604020202020204" pitchFamily="34" charset="0"/>
              <a:buChar char="•"/>
            </a:pPr>
            <a:r>
              <a:rPr lang="en-GB" sz="1200" kern="1200" dirty="0" smtClean="0">
                <a:solidFill>
                  <a:schemeClr val="tx1"/>
                </a:solidFill>
                <a:effectLst/>
                <a:latin typeface="+mn-lt"/>
                <a:ea typeface="+mn-ea"/>
                <a:cs typeface="+mn-cs"/>
              </a:rPr>
              <a:t>Choosing settings</a:t>
            </a:r>
          </a:p>
          <a:p>
            <a:pPr marL="171450" lvl="0" indent="-171450" fontAlgn="base">
              <a:buFont typeface="Arial" panose="020B0604020202020204" pitchFamily="34" charset="0"/>
              <a:buChar char="•"/>
            </a:pPr>
            <a:r>
              <a:rPr lang="en-GB" sz="1200" kern="1200" dirty="0" smtClean="0">
                <a:solidFill>
                  <a:schemeClr val="tx1"/>
                </a:solidFill>
                <a:effectLst/>
                <a:latin typeface="+mn-lt"/>
                <a:ea typeface="+mn-ea"/>
                <a:cs typeface="+mn-cs"/>
              </a:rPr>
              <a:t>Downloading instructions</a:t>
            </a:r>
          </a:p>
          <a:p>
            <a:pPr marL="171450" lvl="0" indent="-171450" fontAlgn="base">
              <a:buFont typeface="Arial" panose="020B0604020202020204" pitchFamily="34" charset="0"/>
              <a:buChar char="•"/>
            </a:pPr>
            <a:r>
              <a:rPr lang="en-GB" sz="1200" kern="1200" dirty="0" smtClean="0">
                <a:solidFill>
                  <a:schemeClr val="tx1"/>
                </a:solidFill>
                <a:effectLst/>
                <a:latin typeface="+mn-lt"/>
                <a:ea typeface="+mn-ea"/>
                <a:cs typeface="+mn-cs"/>
              </a:rPr>
              <a:t>Signing a data protection authorisation</a:t>
            </a:r>
          </a:p>
          <a:p>
            <a:pPr marL="171450" lvl="0" indent="-171450" fontAlgn="base">
              <a:buFont typeface="Arial" panose="020B0604020202020204" pitchFamily="34" charset="0"/>
              <a:buChar char="•"/>
            </a:pPr>
            <a:r>
              <a:rPr lang="en-GB" sz="1200" kern="1200" dirty="0" smtClean="0">
                <a:solidFill>
                  <a:schemeClr val="tx1"/>
                </a:solidFill>
                <a:effectLst/>
                <a:latin typeface="+mn-lt"/>
                <a:ea typeface="+mn-ea"/>
                <a:cs typeface="+mn-cs"/>
              </a:rPr>
              <a:t>Verbally agreeing</a:t>
            </a:r>
          </a:p>
          <a:p>
            <a:pPr marL="171450" lvl="0" indent="-171450" fontAlgn="base">
              <a:buFont typeface="Arial" panose="020B0604020202020204" pitchFamily="34" charset="0"/>
              <a:buChar char="•"/>
            </a:pPr>
            <a:r>
              <a:rPr lang="en-GB" sz="1200" kern="1200" dirty="0" smtClean="0">
                <a:solidFill>
                  <a:schemeClr val="tx1"/>
                </a:solidFill>
                <a:effectLst/>
                <a:latin typeface="+mn-lt"/>
                <a:ea typeface="+mn-ea"/>
                <a:cs typeface="+mn-cs"/>
              </a:rPr>
              <a:t>Completing a form</a:t>
            </a:r>
          </a:p>
          <a:p>
            <a:endParaRPr lang="en-GB" dirty="0"/>
          </a:p>
        </p:txBody>
      </p:sp>
      <p:sp>
        <p:nvSpPr>
          <p:cNvPr id="4" name="Slide Number Placeholder 3"/>
          <p:cNvSpPr>
            <a:spLocks noGrp="1"/>
          </p:cNvSpPr>
          <p:nvPr>
            <p:ph type="sldNum" sz="quarter" idx="10"/>
          </p:nvPr>
        </p:nvSpPr>
        <p:spPr/>
        <p:txBody>
          <a:bodyPr/>
          <a:lstStyle/>
          <a:p>
            <a:fld id="{9E3238EA-6CC5-43E6-8166-1FD6EC88D511}" type="slidenum">
              <a:rPr lang="en-GB" smtClean="0"/>
              <a:t>12</a:t>
            </a:fld>
            <a:endParaRPr lang="en-GB"/>
          </a:p>
        </p:txBody>
      </p:sp>
    </p:spTree>
    <p:extLst>
      <p:ext uri="{BB962C8B-B14F-4D97-AF65-F5344CB8AC3E}">
        <p14:creationId xmlns:p14="http://schemas.microsoft.com/office/powerpoint/2010/main" val="1801642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3238EA-6CC5-43E6-8166-1FD6EC88D511}" type="slidenum">
              <a:rPr lang="en-GB" smtClean="0"/>
              <a:t>13</a:t>
            </a:fld>
            <a:endParaRPr lang="en-GB"/>
          </a:p>
        </p:txBody>
      </p:sp>
    </p:spTree>
    <p:extLst>
      <p:ext uri="{BB962C8B-B14F-4D97-AF65-F5344CB8AC3E}">
        <p14:creationId xmlns:p14="http://schemas.microsoft.com/office/powerpoint/2010/main" val="931610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3238EA-6CC5-43E6-8166-1FD6EC88D511}" type="slidenum">
              <a:rPr lang="en-GB" smtClean="0"/>
              <a:t>14</a:t>
            </a:fld>
            <a:endParaRPr lang="en-GB"/>
          </a:p>
        </p:txBody>
      </p:sp>
    </p:spTree>
    <p:extLst>
      <p:ext uri="{BB962C8B-B14F-4D97-AF65-F5344CB8AC3E}">
        <p14:creationId xmlns:p14="http://schemas.microsoft.com/office/powerpoint/2010/main" val="494742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3238EA-6CC5-43E6-8166-1FD6EC88D511}" type="slidenum">
              <a:rPr lang="en-GB" smtClean="0"/>
              <a:t>15</a:t>
            </a:fld>
            <a:endParaRPr lang="en-GB"/>
          </a:p>
        </p:txBody>
      </p:sp>
    </p:spTree>
    <p:extLst>
      <p:ext uri="{BB962C8B-B14F-4D97-AF65-F5344CB8AC3E}">
        <p14:creationId xmlns:p14="http://schemas.microsoft.com/office/powerpoint/2010/main" val="3630400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3238EA-6CC5-43E6-8166-1FD6EC88D511}" type="slidenum">
              <a:rPr lang="en-GB" smtClean="0"/>
              <a:t>16</a:t>
            </a:fld>
            <a:endParaRPr lang="en-GB"/>
          </a:p>
        </p:txBody>
      </p:sp>
    </p:spTree>
    <p:extLst>
      <p:ext uri="{BB962C8B-B14F-4D97-AF65-F5344CB8AC3E}">
        <p14:creationId xmlns:p14="http://schemas.microsoft.com/office/powerpoint/2010/main" val="2109783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3238EA-6CC5-43E6-8166-1FD6EC88D511}" type="slidenum">
              <a:rPr lang="en-GB" smtClean="0"/>
              <a:t>17</a:t>
            </a:fld>
            <a:endParaRPr lang="en-GB"/>
          </a:p>
        </p:txBody>
      </p:sp>
    </p:spTree>
    <p:extLst>
      <p:ext uri="{BB962C8B-B14F-4D97-AF65-F5344CB8AC3E}">
        <p14:creationId xmlns:p14="http://schemas.microsoft.com/office/powerpoint/2010/main" val="17744972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3238EA-6CC5-43E6-8166-1FD6EC88D511}" type="slidenum">
              <a:rPr lang="en-GB" smtClean="0"/>
              <a:t>18</a:t>
            </a:fld>
            <a:endParaRPr lang="en-GB"/>
          </a:p>
        </p:txBody>
      </p:sp>
    </p:spTree>
    <p:extLst>
      <p:ext uri="{BB962C8B-B14F-4D97-AF65-F5344CB8AC3E}">
        <p14:creationId xmlns:p14="http://schemas.microsoft.com/office/powerpoint/2010/main" val="38396492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87060"/>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solidFill>
                  <a:srgbClr val="2B265C"/>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rgbClr val="2B265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8/19/2019</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25374" y="5566493"/>
            <a:ext cx="1123055" cy="1103655"/>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8/19/2019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8/19/2019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8/19/2019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rgbClr val="F87060"/>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8/19/2019</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rgbClr val="F87060"/>
            </a:solidFill>
            <a:ln w="0">
              <a:noFill/>
              <a:prstDash val="solid"/>
              <a:round/>
              <a:headEnd/>
              <a:tailEnd/>
            </a:ln>
          </p:spPr>
        </p:sp>
      </p:gr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111" y="2508861"/>
            <a:ext cx="1588011" cy="1560579"/>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8/19/2019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8/19/2019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8/19/2019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8/19/2019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rgbClr val="2B265C"/>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rgbClr val="F87060"/>
                </a:solidFill>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8/19/2019</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rgbClr val="F87060"/>
          </a:solidFill>
          <a:ln>
            <a:solidFill>
              <a:srgbClr val="F87060"/>
            </a:solid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rgbClr val="2B265C"/>
          </a:solidFill>
          <a:ln w="0">
            <a:solidFill>
              <a:srgbClr val="2B265C"/>
            </a:solidFill>
            <a:prstDash val="solid"/>
            <a:round/>
            <a:headEnd/>
            <a:tailEnd/>
          </a:ln>
        </p:spPr>
      </p:sp>
      <p:sp>
        <p:nvSpPr>
          <p:cNvPr id="12" name="Rectangle 11" title="left edge border"/>
          <p:cNvSpPr/>
          <p:nvPr/>
        </p:nvSpPr>
        <p:spPr>
          <a:xfrm>
            <a:off x="0" y="0"/>
            <a:ext cx="283464" cy="6858000"/>
          </a:xfrm>
          <a:prstGeom prst="rect">
            <a:avLst/>
          </a:prstGeom>
          <a:solidFill>
            <a:srgbClr val="F87060"/>
          </a:solidFill>
          <a:ln>
            <a:solidFill>
              <a:srgbClr val="F87060"/>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rgbClr val="F87060"/>
                </a:solidFill>
                <a:latin typeface="+mn-lt"/>
              </a:defRPr>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8/19/2019</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747168"/>
          </a:xfrm>
          <a:prstGeom prst="rect">
            <a:avLst/>
          </a:prstGeom>
        </p:spPr>
        <p:txBody>
          <a:bodyPr vert="horz" lIns="91440" tIns="45720" rIns="91440" bIns="45720" rtlCol="0" anchor="t">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251678" y="1264025"/>
            <a:ext cx="10178322" cy="461556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8/19/2019</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rgbClr val="2B265C"/>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rgbClr val="F87060"/>
          </a:solidFill>
          <a:ln>
            <a:solidFill>
              <a:srgbClr val="F87060"/>
            </a:solidFill>
          </a:ln>
        </p:spPr>
        <p:style>
          <a:lnRef idx="2">
            <a:schemeClr val="accent1">
              <a:shade val="50000"/>
            </a:schemeClr>
          </a:lnRef>
          <a:fillRef idx="1">
            <a:schemeClr val="accent1"/>
          </a:fillRef>
          <a:effectRef idx="0">
            <a:schemeClr val="accent1"/>
          </a:effectRef>
          <a:fontRef idx="minor">
            <a:schemeClr val="lt1"/>
          </a:fontRef>
        </p:style>
      </p:sp>
      <p:pic>
        <p:nvPicPr>
          <p:cNvPr id="9" name="Picture 8"/>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864595" y="5879592"/>
            <a:ext cx="794004" cy="7802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5100" kern="1200" cap="all" spc="200" baseline="0">
          <a:solidFill>
            <a:srgbClr val="2B265C"/>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9.xml"/><Relationship Id="rId1" Type="http://schemas.openxmlformats.org/officeDocument/2006/relationships/video" Target="https://www.youtube.com/embed/cO2pX0DzYLs" TargetMode="Externa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https://www.youtube.com/embed/nRtARtQjBVU"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worcsu.com/faqs/dataprotectio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9.xml"/><Relationship Id="rId1" Type="http://schemas.openxmlformats.org/officeDocument/2006/relationships/video" Target="https://www.youtube.com/embed/_7UOEFj7VZA"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GDPR</a:t>
            </a:r>
            <a:endParaRPr lang="en-GB" dirty="0"/>
          </a:p>
        </p:txBody>
      </p:sp>
      <p:sp>
        <p:nvSpPr>
          <p:cNvPr id="3" name="Subtitle 2"/>
          <p:cNvSpPr>
            <a:spLocks noGrp="1"/>
          </p:cNvSpPr>
          <p:nvPr>
            <p:ph type="subTitle" idx="1"/>
          </p:nvPr>
        </p:nvSpPr>
        <p:spPr/>
        <p:txBody>
          <a:bodyPr>
            <a:normAutofit lnSpcReduction="10000"/>
          </a:bodyPr>
          <a:lstStyle/>
          <a:p>
            <a:r>
              <a:rPr lang="en-GB" dirty="0" smtClean="0"/>
              <a:t>Getting to grips with data protection</a:t>
            </a:r>
          </a:p>
          <a:p>
            <a:r>
              <a:rPr lang="en-GB" dirty="0" smtClean="0"/>
              <a:t>Student </a:t>
            </a:r>
            <a:r>
              <a:rPr lang="en-GB" dirty="0" smtClean="0"/>
              <a:t>version(updated 08/19)</a:t>
            </a:r>
            <a:endParaRPr lang="en-GB" dirty="0"/>
          </a:p>
        </p:txBody>
      </p:sp>
    </p:spTree>
    <p:extLst>
      <p:ext uri="{BB962C8B-B14F-4D97-AF65-F5344CB8AC3E}">
        <p14:creationId xmlns:p14="http://schemas.microsoft.com/office/powerpoint/2010/main" val="4664300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Processing data</a:t>
            </a:r>
            <a:endParaRPr lang="en-GB" dirty="0"/>
          </a:p>
        </p:txBody>
      </p:sp>
      <p:sp>
        <p:nvSpPr>
          <p:cNvPr id="3" name="Content Placeholder 2"/>
          <p:cNvSpPr>
            <a:spLocks noGrp="1"/>
          </p:cNvSpPr>
          <p:nvPr>
            <p:ph type="body" idx="1"/>
          </p:nvPr>
        </p:nvSpPr>
        <p:spPr>
          <a:xfrm>
            <a:off x="1251678" y="1506071"/>
            <a:ext cx="4800600" cy="1326091"/>
          </a:xfrm>
        </p:spPr>
        <p:txBody>
          <a:bodyPr>
            <a:normAutofit fontScale="92500" lnSpcReduction="10000"/>
          </a:bodyPr>
          <a:lstStyle/>
          <a:p>
            <a:pPr fontAlgn="base"/>
            <a:r>
              <a:rPr lang="en-GB" dirty="0"/>
              <a:t>We must fully comply with the GDPR for our activities to be lawful. There are several lawful ways of processing data:</a:t>
            </a:r>
          </a:p>
          <a:p>
            <a:pPr marL="0" indent="0">
              <a:buNone/>
            </a:pPr>
            <a:endParaRPr lang="en-GB" b="1" dirty="0"/>
          </a:p>
        </p:txBody>
      </p:sp>
      <p:sp>
        <p:nvSpPr>
          <p:cNvPr id="4" name="Content Placeholder 3"/>
          <p:cNvSpPr>
            <a:spLocks noGrp="1"/>
          </p:cNvSpPr>
          <p:nvPr>
            <p:ph sz="half" idx="2"/>
          </p:nvPr>
        </p:nvSpPr>
        <p:spPr>
          <a:xfrm>
            <a:off x="1257300" y="2501153"/>
            <a:ext cx="4800600" cy="3404347"/>
          </a:xfrm>
        </p:spPr>
        <p:txBody>
          <a:bodyPr>
            <a:normAutofit/>
          </a:bodyPr>
          <a:lstStyle/>
          <a:p>
            <a:pPr lvl="0" fontAlgn="base"/>
            <a:r>
              <a:rPr lang="en-GB" b="1" dirty="0"/>
              <a:t>Contractual necessity</a:t>
            </a:r>
          </a:p>
          <a:p>
            <a:pPr lvl="0" fontAlgn="base"/>
            <a:r>
              <a:rPr lang="en-GB" b="1" dirty="0"/>
              <a:t>Legal compliance</a:t>
            </a:r>
          </a:p>
          <a:p>
            <a:pPr lvl="0" fontAlgn="base"/>
            <a:r>
              <a:rPr lang="en-GB" b="1" dirty="0"/>
              <a:t>Protection of vital interests</a:t>
            </a:r>
          </a:p>
          <a:p>
            <a:pPr lvl="0" fontAlgn="base"/>
            <a:r>
              <a:rPr lang="en-GB" dirty="0"/>
              <a:t>Public Interest</a:t>
            </a:r>
          </a:p>
          <a:p>
            <a:pPr lvl="0" fontAlgn="base"/>
            <a:r>
              <a:rPr lang="en-GB" b="1" dirty="0"/>
              <a:t>Legitimate interest</a:t>
            </a:r>
          </a:p>
          <a:p>
            <a:pPr lvl="0" fontAlgn="base"/>
            <a:r>
              <a:rPr lang="en-GB" b="1" dirty="0"/>
              <a:t>Where consent is obtained</a:t>
            </a:r>
          </a:p>
          <a:p>
            <a:endParaRPr lang="en-GB" dirty="0"/>
          </a:p>
        </p:txBody>
      </p:sp>
      <p:sp>
        <p:nvSpPr>
          <p:cNvPr id="5" name="Text Placeholder 4"/>
          <p:cNvSpPr>
            <a:spLocks noGrp="1"/>
          </p:cNvSpPr>
          <p:nvPr>
            <p:ph type="body" sz="quarter" idx="3"/>
          </p:nvPr>
        </p:nvSpPr>
        <p:spPr>
          <a:xfrm>
            <a:off x="6633864" y="1196789"/>
            <a:ext cx="4800600" cy="1210235"/>
          </a:xfrm>
        </p:spPr>
        <p:txBody>
          <a:bodyPr/>
          <a:lstStyle/>
          <a:p>
            <a:r>
              <a:rPr lang="en-GB" dirty="0"/>
              <a:t>Where data is considered ‘sensitive’ processing is only permitted under certain conditions:</a:t>
            </a:r>
          </a:p>
        </p:txBody>
      </p:sp>
      <p:sp>
        <p:nvSpPr>
          <p:cNvPr id="6" name="Content Placeholder 5"/>
          <p:cNvSpPr>
            <a:spLocks noGrp="1"/>
          </p:cNvSpPr>
          <p:nvPr>
            <p:ph sz="quarter" idx="4"/>
          </p:nvPr>
        </p:nvSpPr>
        <p:spPr>
          <a:xfrm>
            <a:off x="6633864" y="2407024"/>
            <a:ext cx="4800600" cy="3498476"/>
          </a:xfrm>
        </p:spPr>
        <p:txBody>
          <a:bodyPr>
            <a:normAutofit fontScale="77500" lnSpcReduction="20000"/>
          </a:bodyPr>
          <a:lstStyle/>
          <a:p>
            <a:pPr fontAlgn="base"/>
            <a:r>
              <a:rPr lang="en-GB" b="1" dirty="0" smtClean="0"/>
              <a:t>Where </a:t>
            </a:r>
            <a:r>
              <a:rPr lang="en-GB" b="1" dirty="0"/>
              <a:t>there is explicit consent</a:t>
            </a:r>
          </a:p>
          <a:p>
            <a:pPr fontAlgn="base"/>
            <a:r>
              <a:rPr lang="en-GB" b="1" dirty="0"/>
              <a:t>Where employment law requires it</a:t>
            </a:r>
          </a:p>
          <a:p>
            <a:pPr fontAlgn="base"/>
            <a:r>
              <a:rPr lang="en-GB" dirty="0"/>
              <a:t>To save someone’s life</a:t>
            </a:r>
          </a:p>
          <a:p>
            <a:pPr fontAlgn="base"/>
            <a:r>
              <a:rPr lang="en-GB" dirty="0"/>
              <a:t>By charitable bodies</a:t>
            </a:r>
          </a:p>
          <a:p>
            <a:pPr fontAlgn="base"/>
            <a:r>
              <a:rPr lang="en-GB" dirty="0"/>
              <a:t>Where the data is manifestly made public</a:t>
            </a:r>
          </a:p>
          <a:p>
            <a:pPr fontAlgn="base"/>
            <a:r>
              <a:rPr lang="en-GB" dirty="0"/>
              <a:t>For legal claims</a:t>
            </a:r>
          </a:p>
          <a:p>
            <a:pPr fontAlgn="base"/>
            <a:r>
              <a:rPr lang="en-GB" dirty="0"/>
              <a:t>Reasons for substantial public interest</a:t>
            </a:r>
          </a:p>
          <a:p>
            <a:pPr fontAlgn="base"/>
            <a:r>
              <a:rPr lang="en-GB" dirty="0"/>
              <a:t>Medical diagnosis and treatment</a:t>
            </a:r>
          </a:p>
          <a:p>
            <a:pPr fontAlgn="base"/>
            <a:r>
              <a:rPr lang="en-GB" b="1" dirty="0"/>
              <a:t>Public health</a:t>
            </a:r>
          </a:p>
          <a:p>
            <a:pPr fontAlgn="base"/>
            <a:r>
              <a:rPr lang="en-GB" b="1" dirty="0"/>
              <a:t>Historical, statistical or scientific purposes</a:t>
            </a:r>
          </a:p>
          <a:p>
            <a:pPr fontAlgn="base"/>
            <a:r>
              <a:rPr lang="en-GB" dirty="0"/>
              <a:t>Exemptions under national law</a:t>
            </a:r>
          </a:p>
          <a:p>
            <a:endParaRPr lang="en-GB" dirty="0"/>
          </a:p>
        </p:txBody>
      </p:sp>
    </p:spTree>
    <p:extLst>
      <p:ext uri="{BB962C8B-B14F-4D97-AF65-F5344CB8AC3E}">
        <p14:creationId xmlns:p14="http://schemas.microsoft.com/office/powerpoint/2010/main" val="38988324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Legitimate interests</a:t>
            </a:r>
            <a:endParaRPr lang="en-GB" dirty="0"/>
          </a:p>
        </p:txBody>
      </p:sp>
      <p:sp>
        <p:nvSpPr>
          <p:cNvPr id="3" name="Content Placeholder 2"/>
          <p:cNvSpPr>
            <a:spLocks noGrp="1"/>
          </p:cNvSpPr>
          <p:nvPr>
            <p:ph idx="1"/>
          </p:nvPr>
        </p:nvSpPr>
        <p:spPr/>
        <p:txBody>
          <a:bodyPr>
            <a:normAutofit/>
          </a:bodyPr>
          <a:lstStyle/>
          <a:p>
            <a:r>
              <a:rPr lang="en-GB" b="1" dirty="0" smtClean="0"/>
              <a:t>Members (Students):</a:t>
            </a:r>
            <a:r>
              <a:rPr lang="en-GB" dirty="0" smtClean="0"/>
              <a:t> </a:t>
            </a:r>
            <a:r>
              <a:rPr lang="en-GB" dirty="0"/>
              <a:t>As a membership organisation processing individual data is central to our service provision. Members are able to opt-out of processing by terminating their membership. To provide a high standard of service and personalise our provision we record and process data relating to members engagement and communications preferences. We retain student data up to a maximum of 6 years in addition to the year the data was created. Our data is currently refreshed weekly by the University </a:t>
            </a:r>
            <a:br>
              <a:rPr lang="en-GB" dirty="0"/>
            </a:br>
            <a:endParaRPr lang="en-GB" dirty="0"/>
          </a:p>
        </p:txBody>
      </p:sp>
    </p:spTree>
    <p:extLst>
      <p:ext uri="{BB962C8B-B14F-4D97-AF65-F5344CB8AC3E}">
        <p14:creationId xmlns:p14="http://schemas.microsoft.com/office/powerpoint/2010/main" val="20878120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consent</a:t>
            </a:r>
            <a:endParaRPr lang="en-GB" dirty="0"/>
          </a:p>
        </p:txBody>
      </p:sp>
      <p:sp>
        <p:nvSpPr>
          <p:cNvPr id="7" name="Content Placeholder 6"/>
          <p:cNvSpPr>
            <a:spLocks noGrp="1"/>
          </p:cNvSpPr>
          <p:nvPr>
            <p:ph idx="1"/>
          </p:nvPr>
        </p:nvSpPr>
        <p:spPr>
          <a:xfrm>
            <a:off x="1251678" y="1237129"/>
            <a:ext cx="10178322" cy="4642463"/>
          </a:xfrm>
        </p:spPr>
        <p:txBody>
          <a:bodyPr>
            <a:normAutofit fontScale="85000" lnSpcReduction="10000"/>
          </a:bodyPr>
          <a:lstStyle/>
          <a:p>
            <a:pPr fontAlgn="base"/>
            <a:r>
              <a:rPr lang="en-GB" dirty="0"/>
              <a:t>One of the most difficult challenges is the requirement to obtain consent from Data Subjects to process their personal data. </a:t>
            </a:r>
            <a:r>
              <a:rPr lang="en-GB" dirty="0" smtClean="0"/>
              <a:t>Where consent has been identified as the lawful method to process, failure in obtaining </a:t>
            </a:r>
            <a:r>
              <a:rPr lang="en-GB" dirty="0"/>
              <a:t>consent is </a:t>
            </a:r>
            <a:r>
              <a:rPr lang="en-GB" dirty="0" smtClean="0"/>
              <a:t>illegal and </a:t>
            </a:r>
            <a:r>
              <a:rPr lang="en-GB" dirty="0"/>
              <a:t>will potentially result in the incurring of a substantial fine or criminal conviction.</a:t>
            </a:r>
          </a:p>
          <a:p>
            <a:pPr fontAlgn="base"/>
            <a:r>
              <a:rPr lang="en-GB" dirty="0"/>
              <a:t>Data Subjects must be provided with a clear explanation of the data processing to which they are consenting. There must be a clear opt-in to this consent and it must be entirely voluntary and freely given.</a:t>
            </a:r>
          </a:p>
          <a:p>
            <a:r>
              <a:rPr lang="en-GB" dirty="0"/>
              <a:t>There cannot be a blanket, open-ended or catch-all consent wordings. The Controller must explain clearly, intelligibly and precisely the scope and purpose of data processing and the context. </a:t>
            </a:r>
            <a:endParaRPr lang="en-GB" dirty="0" smtClean="0"/>
          </a:p>
          <a:p>
            <a:r>
              <a:rPr lang="en-GB" dirty="0"/>
              <a:t>There is no specific requirement to use any particular method to obtain consent; it can be done by any appropriate method. </a:t>
            </a:r>
            <a:endParaRPr lang="en-GB" dirty="0" smtClean="0"/>
          </a:p>
          <a:p>
            <a:r>
              <a:rPr lang="en-GB" dirty="0" smtClean="0"/>
              <a:t>Consent must be separated and distinguishable from other matters</a:t>
            </a:r>
          </a:p>
          <a:p>
            <a:pPr marL="0" indent="0" fontAlgn="base">
              <a:buNone/>
            </a:pPr>
            <a:r>
              <a:rPr lang="en-GB" b="1" dirty="0"/>
              <a:t>Marketing Promotions</a:t>
            </a:r>
            <a:endParaRPr lang="en-GB" dirty="0"/>
          </a:p>
          <a:p>
            <a:pPr fontAlgn="base"/>
            <a:r>
              <a:rPr lang="en-GB" dirty="0"/>
              <a:t>Due to the enhanced laws for consent you cannot send any messages to members that are considered ‘marketing’ for anything other than your service, activity or group. If you do want to do this you must gain clear and explicit consent and hold a record of this.</a:t>
            </a:r>
          </a:p>
          <a:p>
            <a:endParaRPr lang="en-GB" dirty="0" smtClean="0"/>
          </a:p>
          <a:p>
            <a:endParaRPr lang="en-GB" dirty="0"/>
          </a:p>
        </p:txBody>
      </p:sp>
    </p:spTree>
    <p:extLst>
      <p:ext uri="{BB962C8B-B14F-4D97-AF65-F5344CB8AC3E}">
        <p14:creationId xmlns:p14="http://schemas.microsoft.com/office/powerpoint/2010/main" val="26266721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Image result for cyber security png"/>
          <p:cNvPicPr>
            <a:picLocks noGrp="1" noChangeAspect="1" noChangeArrowheads="1"/>
          </p:cNvPicPr>
          <p:nvPr>
            <p:ph type="pic" idx="1"/>
          </p:nvPr>
        </p:nvPicPr>
        <p:blipFill>
          <a:blip r:embed="rId3">
            <a:duotone>
              <a:prstClr val="black"/>
              <a:srgbClr val="F87060">
                <a:tint val="45000"/>
                <a:satMod val="400000"/>
              </a:srgbClr>
            </a:duotone>
            <a:extLst>
              <a:ext uri="{28A0092B-C50C-407E-A947-70E740481C1C}">
                <a14:useLocalDpi xmlns:a14="http://schemas.microsoft.com/office/drawing/2010/main" val="0"/>
              </a:ext>
            </a:extLst>
          </a:blip>
          <a:srcRect l="32126" r="32126"/>
          <a:stretch>
            <a:fillRect/>
          </a:stretch>
        </p:blipFill>
        <p:spPr bwMode="auto">
          <a:xfrm>
            <a:off x="296911" y="147919"/>
            <a:ext cx="7355585"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GB" dirty="0" smtClean="0"/>
              <a:t>Cyber security</a:t>
            </a:r>
            <a:endParaRPr lang="en-GB" dirty="0"/>
          </a:p>
        </p:txBody>
      </p:sp>
      <p:sp>
        <p:nvSpPr>
          <p:cNvPr id="3" name="Text Placeholder 2"/>
          <p:cNvSpPr>
            <a:spLocks noGrp="1"/>
          </p:cNvSpPr>
          <p:nvPr>
            <p:ph type="body" sz="half" idx="2"/>
          </p:nvPr>
        </p:nvSpPr>
        <p:spPr>
          <a:xfrm>
            <a:off x="7893424" y="1741335"/>
            <a:ext cx="4034117" cy="4847723"/>
          </a:xfrm>
        </p:spPr>
        <p:txBody>
          <a:bodyPr/>
          <a:lstStyle/>
          <a:p>
            <a:pPr fontAlgn="base"/>
            <a:r>
              <a:rPr lang="en-GB" dirty="0"/>
              <a:t>Without the appropriate safety precautions, you are at risk of:</a:t>
            </a:r>
          </a:p>
          <a:p>
            <a:pPr lvl="0" fontAlgn="base"/>
            <a:r>
              <a:rPr lang="en-GB" dirty="0"/>
              <a:t>Phishing and spear phishing</a:t>
            </a:r>
          </a:p>
          <a:p>
            <a:pPr lvl="0" fontAlgn="base"/>
            <a:r>
              <a:rPr lang="en-GB" dirty="0"/>
              <a:t>Malware, including viruses, worms and Trojans</a:t>
            </a:r>
          </a:p>
          <a:p>
            <a:pPr lvl="0" fontAlgn="base"/>
            <a:r>
              <a:rPr lang="en-GB" dirty="0"/>
              <a:t>Ransomware</a:t>
            </a:r>
          </a:p>
          <a:p>
            <a:pPr lvl="0" fontAlgn="base"/>
            <a:r>
              <a:rPr lang="en-GB" dirty="0"/>
              <a:t>Identity theft</a:t>
            </a:r>
          </a:p>
          <a:p>
            <a:pPr fontAlgn="base"/>
            <a:r>
              <a:rPr lang="en-GB" dirty="0"/>
              <a:t>Under the General Data Protection Regulations, any information that you handle about individuals need to be held securely and confidentially. This includes information such as names and addresses, contact details, banking information, medical records etc.</a:t>
            </a:r>
          </a:p>
        </p:txBody>
      </p:sp>
    </p:spTree>
    <p:extLst>
      <p:ext uri="{BB962C8B-B14F-4D97-AF65-F5344CB8AC3E}">
        <p14:creationId xmlns:p14="http://schemas.microsoft.com/office/powerpoint/2010/main" val="8688150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Cyber security</a:t>
            </a:r>
            <a:endParaRPr lang="en-GB" dirty="0"/>
          </a:p>
        </p:txBody>
      </p:sp>
      <p:pic>
        <p:nvPicPr>
          <p:cNvPr id="5122" name="Picture 2" descr="Image result for cyber security png"/>
          <p:cNvPicPr>
            <a:picLocks noGrp="1" noChangeAspect="1" noChangeArrowheads="1"/>
          </p:cNvPicPr>
          <p:nvPr>
            <p:ph idx="1"/>
          </p:nvPr>
        </p:nvPicPr>
        <p:blipFill>
          <a:blip r:embed="rId3">
            <a:duotone>
              <a:prstClr val="black"/>
              <a:srgbClr val="F87060">
                <a:tint val="45000"/>
                <a:satMod val="400000"/>
              </a:srgbClr>
            </a:duotone>
            <a:extLst>
              <a:ext uri="{28A0092B-C50C-407E-A947-70E740481C1C}">
                <a14:useLocalDpi xmlns:a14="http://schemas.microsoft.com/office/drawing/2010/main" val="0"/>
              </a:ext>
            </a:extLst>
          </a:blip>
          <a:stretch>
            <a:fillRect/>
          </a:stretch>
        </p:blipFill>
        <p:spPr bwMode="auto">
          <a:xfrm>
            <a:off x="8323728" y="195675"/>
            <a:ext cx="3361765" cy="1120588"/>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half" idx="4294967295"/>
          </p:nvPr>
        </p:nvSpPr>
        <p:spPr>
          <a:xfrm>
            <a:off x="1251679" y="1741488"/>
            <a:ext cx="9384945" cy="4848225"/>
          </a:xfrm>
        </p:spPr>
        <p:txBody>
          <a:bodyPr>
            <a:normAutofit/>
          </a:bodyPr>
          <a:lstStyle/>
          <a:p>
            <a:pPr marL="0" indent="0" fontAlgn="base">
              <a:buNone/>
            </a:pPr>
            <a:r>
              <a:rPr lang="en-GB" dirty="0"/>
              <a:t>Phishing is the most common type of cyber attack in the UK. The attacker will pretend to be a trustworthy party and trick you into providing them with personal information such as login details or bank details.</a:t>
            </a:r>
          </a:p>
          <a:p>
            <a:pPr marL="0" indent="0" fontAlgn="base">
              <a:buNone/>
            </a:pPr>
            <a:r>
              <a:rPr lang="en-GB" i="1" dirty="0"/>
              <a:t>For example, you may receive an email that appears to be from your energy company, asking you to click a link and login with your username and password. If you click this link and login on the fake website, the attacker now has access to your login details.</a:t>
            </a:r>
            <a:endParaRPr lang="en-GB" dirty="0"/>
          </a:p>
          <a:p>
            <a:pPr marL="0" indent="0" fontAlgn="base">
              <a:buNone/>
            </a:pPr>
            <a:r>
              <a:rPr lang="en-GB" dirty="0"/>
              <a:t>Although email is the most common method used for phishing attacks, it is also performed through social media, text messages and voicemail messages.</a:t>
            </a:r>
          </a:p>
        </p:txBody>
      </p:sp>
    </p:spTree>
    <p:extLst>
      <p:ext uri="{BB962C8B-B14F-4D97-AF65-F5344CB8AC3E}">
        <p14:creationId xmlns:p14="http://schemas.microsoft.com/office/powerpoint/2010/main" val="14521570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Cyber security</a:t>
            </a:r>
            <a:endParaRPr lang="en-GB" dirty="0"/>
          </a:p>
        </p:txBody>
      </p:sp>
      <p:pic>
        <p:nvPicPr>
          <p:cNvPr id="5122" name="Picture 2" descr="Image result for cyber security png"/>
          <p:cNvPicPr>
            <a:picLocks noGrp="1" noChangeAspect="1" noChangeArrowheads="1"/>
          </p:cNvPicPr>
          <p:nvPr>
            <p:ph idx="1"/>
          </p:nvPr>
        </p:nvPicPr>
        <p:blipFill>
          <a:blip r:embed="rId3">
            <a:duotone>
              <a:prstClr val="black"/>
              <a:srgbClr val="F87060">
                <a:tint val="45000"/>
                <a:satMod val="400000"/>
              </a:srgbClr>
            </a:duotone>
            <a:extLst>
              <a:ext uri="{28A0092B-C50C-407E-A947-70E740481C1C}">
                <a14:useLocalDpi xmlns:a14="http://schemas.microsoft.com/office/drawing/2010/main" val="0"/>
              </a:ext>
            </a:extLst>
          </a:blip>
          <a:stretch>
            <a:fillRect/>
          </a:stretch>
        </p:blipFill>
        <p:spPr bwMode="auto">
          <a:xfrm>
            <a:off x="8323728" y="195675"/>
            <a:ext cx="3361765" cy="1120588"/>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half" idx="4294967295"/>
          </p:nvPr>
        </p:nvSpPr>
        <p:spPr>
          <a:xfrm>
            <a:off x="1251679" y="1741488"/>
            <a:ext cx="9384945" cy="4848225"/>
          </a:xfrm>
        </p:spPr>
        <p:txBody>
          <a:bodyPr>
            <a:normAutofit/>
          </a:bodyPr>
          <a:lstStyle/>
          <a:p>
            <a:pPr marL="0" indent="0" fontAlgn="base">
              <a:buNone/>
            </a:pPr>
            <a:r>
              <a:rPr lang="en-GB" dirty="0"/>
              <a:t>Spear phishing is a similar attack directed at specific organisations or individuals. The attackers will impersonate someone that the target knows to trick them into sending money or revealing confidential information.</a:t>
            </a:r>
          </a:p>
          <a:p>
            <a:pPr marL="0" indent="0" fontAlgn="base">
              <a:buNone/>
            </a:pPr>
            <a:r>
              <a:rPr lang="en-GB" i="1" dirty="0"/>
              <a:t>For example, the attacker may send an email to each member of the finances team in the organisation asking for money to be forwarded to a specific bank account. The email will look realistic and appear to be sent by the CEO, when in reality, the employees would be sending money to the attacker. Many well-known companies, such as Sony and Snapchat, have fallen for spear phishing attacks.</a:t>
            </a:r>
            <a:endParaRPr lang="en-GB" dirty="0"/>
          </a:p>
        </p:txBody>
      </p:sp>
    </p:spTree>
    <p:extLst>
      <p:ext uri="{BB962C8B-B14F-4D97-AF65-F5344CB8AC3E}">
        <p14:creationId xmlns:p14="http://schemas.microsoft.com/office/powerpoint/2010/main" val="38569012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Cyber security</a:t>
            </a:r>
            <a:endParaRPr lang="en-GB" dirty="0"/>
          </a:p>
        </p:txBody>
      </p:sp>
      <p:pic>
        <p:nvPicPr>
          <p:cNvPr id="5122" name="Picture 2" descr="Image result for cyber security png"/>
          <p:cNvPicPr>
            <a:picLocks noGrp="1" noChangeAspect="1" noChangeArrowheads="1"/>
          </p:cNvPicPr>
          <p:nvPr>
            <p:ph idx="1"/>
          </p:nvPr>
        </p:nvPicPr>
        <p:blipFill>
          <a:blip r:embed="rId3">
            <a:duotone>
              <a:prstClr val="black"/>
              <a:srgbClr val="F87060">
                <a:tint val="45000"/>
                <a:satMod val="400000"/>
              </a:srgbClr>
            </a:duotone>
            <a:extLst>
              <a:ext uri="{28A0092B-C50C-407E-A947-70E740481C1C}">
                <a14:useLocalDpi xmlns:a14="http://schemas.microsoft.com/office/drawing/2010/main" val="0"/>
              </a:ext>
            </a:extLst>
          </a:blip>
          <a:stretch>
            <a:fillRect/>
          </a:stretch>
        </p:blipFill>
        <p:spPr bwMode="auto">
          <a:xfrm>
            <a:off x="8323728" y="195675"/>
            <a:ext cx="3361765" cy="1120588"/>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half" idx="4294967295"/>
          </p:nvPr>
        </p:nvSpPr>
        <p:spPr>
          <a:xfrm>
            <a:off x="1251679" y="1741488"/>
            <a:ext cx="9384945" cy="4848225"/>
          </a:xfrm>
        </p:spPr>
        <p:txBody>
          <a:bodyPr>
            <a:normAutofit/>
          </a:bodyPr>
          <a:lstStyle/>
          <a:p>
            <a:pPr fontAlgn="base"/>
            <a:r>
              <a:rPr lang="en-GB" dirty="0"/>
              <a:t>Malware, such as viruses, worms and Trojans, attack your computer and prevent it from working properly. The attacker gains access to your computer when you click on an infected file, link or attachment.</a:t>
            </a:r>
          </a:p>
          <a:p>
            <a:pPr fontAlgn="base"/>
            <a:r>
              <a:rPr lang="en-GB" dirty="0"/>
              <a:t>Ransomware is a type of malware that locks your computer files and demands payment for their release. As with other malware, ransomware is often disguised as a legitimate download to trick you into installing it. Remember the </a:t>
            </a:r>
            <a:r>
              <a:rPr lang="en-GB" dirty="0" err="1"/>
              <a:t>Wanna</a:t>
            </a:r>
            <a:r>
              <a:rPr lang="en-GB" dirty="0"/>
              <a:t> Cry attack in 2017 that crippled the NHS – this was a Ransomware attack.</a:t>
            </a:r>
          </a:p>
          <a:p>
            <a:pPr fontAlgn="base"/>
            <a:r>
              <a:rPr lang="en-GB" dirty="0"/>
              <a:t>Identity theft is a type of fraud. The attacker will intercept your personal communications and obtain confidential information such as bank details in order to commit financial fraud or cyber crime. Often this goes undetected for months.</a:t>
            </a:r>
          </a:p>
        </p:txBody>
      </p:sp>
    </p:spTree>
    <p:extLst>
      <p:ext uri="{BB962C8B-B14F-4D97-AF65-F5344CB8AC3E}">
        <p14:creationId xmlns:p14="http://schemas.microsoft.com/office/powerpoint/2010/main" val="37736705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Cyber security</a:t>
            </a:r>
            <a:endParaRPr lang="en-GB" dirty="0"/>
          </a:p>
        </p:txBody>
      </p:sp>
      <p:pic>
        <p:nvPicPr>
          <p:cNvPr id="5122" name="Picture 2" descr="Image result for cyber security png"/>
          <p:cNvPicPr>
            <a:picLocks noGrp="1" noChangeAspect="1" noChangeArrowheads="1"/>
          </p:cNvPicPr>
          <p:nvPr>
            <p:ph idx="1"/>
          </p:nvPr>
        </p:nvPicPr>
        <p:blipFill>
          <a:blip r:embed="rId3">
            <a:duotone>
              <a:prstClr val="black"/>
              <a:srgbClr val="F87060">
                <a:tint val="45000"/>
                <a:satMod val="400000"/>
              </a:srgbClr>
            </a:duotone>
            <a:extLst>
              <a:ext uri="{28A0092B-C50C-407E-A947-70E740481C1C}">
                <a14:useLocalDpi xmlns:a14="http://schemas.microsoft.com/office/drawing/2010/main" val="0"/>
              </a:ext>
            </a:extLst>
          </a:blip>
          <a:stretch>
            <a:fillRect/>
          </a:stretch>
        </p:blipFill>
        <p:spPr bwMode="auto">
          <a:xfrm>
            <a:off x="8323728" y="195675"/>
            <a:ext cx="3361765" cy="1120588"/>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half" idx="4294967295"/>
          </p:nvPr>
        </p:nvSpPr>
        <p:spPr>
          <a:xfrm>
            <a:off x="1251679" y="1741488"/>
            <a:ext cx="9384945" cy="4848225"/>
          </a:xfrm>
        </p:spPr>
        <p:txBody>
          <a:bodyPr>
            <a:normAutofit fontScale="92500" lnSpcReduction="20000"/>
          </a:bodyPr>
          <a:lstStyle/>
          <a:p>
            <a:pPr fontAlgn="base"/>
            <a:r>
              <a:rPr lang="en-GB" dirty="0"/>
              <a:t>A</a:t>
            </a:r>
            <a:r>
              <a:rPr lang="en-GB" dirty="0" smtClean="0"/>
              <a:t>lways </a:t>
            </a:r>
            <a:r>
              <a:rPr lang="en-GB" dirty="0"/>
              <a:t>check that the website you’re using is reputable and trustworthy</a:t>
            </a:r>
            <a:r>
              <a:rPr lang="en-GB" dirty="0" smtClean="0"/>
              <a:t>. (https)</a:t>
            </a:r>
          </a:p>
          <a:p>
            <a:pPr fontAlgn="base"/>
            <a:r>
              <a:rPr lang="en-GB" dirty="0"/>
              <a:t>For your passwords to be more effective there are a few simple rules that you should follow:</a:t>
            </a:r>
          </a:p>
          <a:p>
            <a:pPr lvl="1" fontAlgn="base"/>
            <a:r>
              <a:rPr lang="en-GB" dirty="0"/>
              <a:t>Never share passwords with someone else.</a:t>
            </a:r>
          </a:p>
          <a:p>
            <a:pPr lvl="1" fontAlgn="base"/>
            <a:r>
              <a:rPr lang="en-GB" dirty="0"/>
              <a:t>Don’t leave accounts signed in</a:t>
            </a:r>
          </a:p>
          <a:p>
            <a:pPr lvl="1" fontAlgn="base"/>
            <a:r>
              <a:rPr lang="en-GB" dirty="0"/>
              <a:t>Don’t write your password down</a:t>
            </a:r>
          </a:p>
          <a:p>
            <a:pPr lvl="1" fontAlgn="base"/>
            <a:r>
              <a:rPr lang="en-GB" dirty="0"/>
              <a:t>Avoid using the same password for different accounts</a:t>
            </a:r>
          </a:p>
          <a:p>
            <a:pPr fontAlgn="base"/>
            <a:r>
              <a:rPr lang="en-GB" dirty="0"/>
              <a:t>P</a:t>
            </a:r>
            <a:r>
              <a:rPr lang="en-GB" dirty="0" smtClean="0"/>
              <a:t>rotect </a:t>
            </a:r>
            <a:r>
              <a:rPr lang="en-GB" dirty="0"/>
              <a:t>yourself against </a:t>
            </a:r>
            <a:r>
              <a:rPr lang="en-GB" dirty="0" smtClean="0"/>
              <a:t>phishing, never click on an email that you are unsure of</a:t>
            </a:r>
          </a:p>
          <a:p>
            <a:pPr fontAlgn="base"/>
            <a:r>
              <a:rPr lang="en-GB" dirty="0" smtClean="0"/>
              <a:t>Ensure your social media privacy settings are on</a:t>
            </a:r>
          </a:p>
          <a:p>
            <a:pPr fontAlgn="base"/>
            <a:r>
              <a:rPr lang="en-GB" dirty="0" smtClean="0"/>
              <a:t>Ensure your firewall is on and anti-virus is up to date</a:t>
            </a:r>
          </a:p>
          <a:p>
            <a:pPr fontAlgn="base"/>
            <a:r>
              <a:rPr lang="en-GB" dirty="0" smtClean="0"/>
              <a:t>Avoid keeping member details on personal accounts or USB sticks and if you do encrypt them</a:t>
            </a:r>
          </a:p>
          <a:p>
            <a:pPr fontAlgn="base"/>
            <a:r>
              <a:rPr lang="en-GB" dirty="0" smtClean="0"/>
              <a:t>Use the MSL messaging app </a:t>
            </a:r>
          </a:p>
          <a:p>
            <a:pPr fontAlgn="base"/>
            <a:r>
              <a:rPr lang="en-GB" b="1" dirty="0" smtClean="0"/>
              <a:t>If data is lost or compromised contact the SU immediately!!</a:t>
            </a:r>
            <a:endParaRPr lang="en-GB" b="1" dirty="0"/>
          </a:p>
        </p:txBody>
      </p:sp>
    </p:spTree>
    <p:extLst>
      <p:ext uri="{BB962C8B-B14F-4D97-AF65-F5344CB8AC3E}">
        <p14:creationId xmlns:p14="http://schemas.microsoft.com/office/powerpoint/2010/main" val="7136213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95836" y="2830665"/>
            <a:ext cx="3854117" cy="1196670"/>
          </a:xfrm>
        </p:spPr>
        <p:txBody>
          <a:bodyPr>
            <a:noAutofit/>
          </a:bodyPr>
          <a:lstStyle/>
          <a:p>
            <a:r>
              <a:rPr lang="en-GB" sz="8000" dirty="0" smtClean="0"/>
              <a:t>fines</a:t>
            </a:r>
            <a:endParaRPr lang="en-GB" sz="8000" dirty="0"/>
          </a:p>
        </p:txBody>
      </p:sp>
      <p:sp>
        <p:nvSpPr>
          <p:cNvPr id="4" name="Picture Placeholder 3"/>
          <p:cNvSpPr>
            <a:spLocks noGrp="1"/>
          </p:cNvSpPr>
          <p:nvPr>
            <p:ph type="pic" idx="1"/>
          </p:nvPr>
        </p:nvSpPr>
        <p:spPr/>
      </p:sp>
      <p:pic>
        <p:nvPicPr>
          <p:cNvPr id="6" name="cO2pX0DzYLs"/>
          <p:cNvPicPr>
            <a:picLocks noRot="1" noChangeAspect="1"/>
          </p:cNvPicPr>
          <p:nvPr>
            <a:videoFile r:link="rId1"/>
          </p:nvPr>
        </p:nvPicPr>
        <p:blipFill>
          <a:blip r:embed="rId4"/>
          <a:stretch>
            <a:fillRect/>
          </a:stretch>
        </p:blipFill>
        <p:spPr>
          <a:xfrm>
            <a:off x="283464" y="0"/>
            <a:ext cx="7355585" cy="6857999"/>
          </a:xfrm>
          <a:prstGeom prst="rect">
            <a:avLst/>
          </a:prstGeom>
        </p:spPr>
      </p:pic>
    </p:spTree>
    <p:extLst>
      <p:ext uri="{BB962C8B-B14F-4D97-AF65-F5344CB8AC3E}">
        <p14:creationId xmlns:p14="http://schemas.microsoft.com/office/powerpoint/2010/main" val="21015788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Staff &amp; volunteer handbook</a:t>
            </a:r>
            <a:endParaRPr lang="en-GB" dirty="0"/>
          </a:p>
        </p:txBody>
      </p:sp>
      <p:pic>
        <p:nvPicPr>
          <p:cNvPr id="4100" name="Picture 4" descr="Image result for handbook png"/>
          <p:cNvPicPr>
            <a:picLocks noGrp="1" noChangeAspect="1" noChangeArrowheads="1"/>
          </p:cNvPicPr>
          <p:nvPr>
            <p:ph idx="1"/>
          </p:nvPr>
        </p:nvPicPr>
        <p:blipFill>
          <a:blip r:embed="rId2">
            <a:duotone>
              <a:prstClr val="black"/>
              <a:srgbClr val="F87060">
                <a:tint val="45000"/>
                <a:satMod val="400000"/>
              </a:srgbClr>
            </a:duotone>
            <a:extLst>
              <a:ext uri="{28A0092B-C50C-407E-A947-70E740481C1C}">
                <a14:useLocalDpi xmlns:a14="http://schemas.microsoft.com/office/drawing/2010/main" val="0"/>
              </a:ext>
            </a:extLst>
          </a:blip>
          <a:srcRect/>
          <a:stretch>
            <a:fillRect/>
          </a:stretch>
        </p:blipFill>
        <p:spPr bwMode="auto">
          <a:xfrm>
            <a:off x="4046220" y="992504"/>
            <a:ext cx="4406900" cy="56138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2431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Introduction to data protection</a:t>
            </a:r>
            <a:endParaRPr lang="en-GB" dirty="0"/>
          </a:p>
        </p:txBody>
      </p:sp>
      <p:pic>
        <p:nvPicPr>
          <p:cNvPr id="4" name="nRtARtQjBVU"/>
          <p:cNvPicPr>
            <a:picLocks noGrp="1" noRot="1" noChangeAspect="1"/>
          </p:cNvPicPr>
          <p:nvPr>
            <p:ph idx="1"/>
            <a:videoFile r:link="rId1"/>
          </p:nvPr>
        </p:nvPicPr>
        <p:blipFill>
          <a:blip r:embed="rId3"/>
          <a:stretch>
            <a:fillRect/>
          </a:stretch>
        </p:blipFill>
        <p:spPr>
          <a:xfrm>
            <a:off x="1544025" y="1385047"/>
            <a:ext cx="9025363" cy="5076767"/>
          </a:xfrm>
          <a:prstGeom prst="rect">
            <a:avLst/>
          </a:prstGeom>
        </p:spPr>
      </p:pic>
    </p:spTree>
    <p:extLst>
      <p:ext uri="{BB962C8B-B14F-4D97-AF65-F5344CB8AC3E}">
        <p14:creationId xmlns:p14="http://schemas.microsoft.com/office/powerpoint/2010/main" val="40596694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PRIVACY NOTICES</a:t>
            </a:r>
            <a:endParaRPr lang="en-GB" dirty="0"/>
          </a:p>
        </p:txBody>
      </p:sp>
      <p:sp>
        <p:nvSpPr>
          <p:cNvPr id="3" name="Content Placeholder 2"/>
          <p:cNvSpPr>
            <a:spLocks noGrp="1"/>
          </p:cNvSpPr>
          <p:nvPr>
            <p:ph idx="1"/>
          </p:nvPr>
        </p:nvSpPr>
        <p:spPr>
          <a:xfrm>
            <a:off x="1251678" y="1028700"/>
            <a:ext cx="9492522" cy="5703570"/>
          </a:xfrm>
        </p:spPr>
        <p:txBody>
          <a:bodyPr>
            <a:normAutofit fontScale="92500" lnSpcReduction="10000"/>
          </a:bodyPr>
          <a:lstStyle/>
          <a:p>
            <a:pPr marL="0" indent="0">
              <a:buNone/>
            </a:pPr>
            <a:r>
              <a:rPr lang="en-GB" dirty="0" smtClean="0"/>
              <a:t>There are 2 types of Privacy notice :</a:t>
            </a:r>
          </a:p>
          <a:p>
            <a:r>
              <a:rPr lang="en-GB" dirty="0" smtClean="0"/>
              <a:t>Article 13 notices should be provided when we have collected the data ourselves</a:t>
            </a:r>
          </a:p>
          <a:p>
            <a:r>
              <a:rPr lang="en-GB" dirty="0" smtClean="0"/>
              <a:t>Article 14 notices should be sent when we have received the data from a third party e.g. the University</a:t>
            </a:r>
          </a:p>
          <a:p>
            <a:r>
              <a:rPr lang="en-GB" dirty="0" smtClean="0"/>
              <a:t>You can’t have 1 blanket privacy notice. They must be accessible and be relevant.</a:t>
            </a:r>
          </a:p>
          <a:p>
            <a:pPr marL="0" indent="0">
              <a:buNone/>
            </a:pPr>
            <a:endParaRPr lang="en-GB" dirty="0" smtClean="0"/>
          </a:p>
          <a:p>
            <a:pPr marL="0" indent="0">
              <a:buNone/>
            </a:pPr>
            <a:r>
              <a:rPr lang="en-GB" dirty="0" smtClean="0"/>
              <a:t>We have a number of privacy notices including </a:t>
            </a:r>
          </a:p>
          <a:p>
            <a:pPr lvl="1"/>
            <a:r>
              <a:rPr lang="en-GB" dirty="0" smtClean="0"/>
              <a:t>An overarching Privacy Statement </a:t>
            </a:r>
          </a:p>
          <a:p>
            <a:pPr lvl="1"/>
            <a:r>
              <a:rPr lang="en-GB" dirty="0" smtClean="0"/>
              <a:t>Student </a:t>
            </a:r>
            <a:r>
              <a:rPr lang="en-GB" dirty="0"/>
              <a:t>Data </a:t>
            </a:r>
            <a:r>
              <a:rPr lang="en-GB" dirty="0" smtClean="0"/>
              <a:t>Privacy </a:t>
            </a:r>
            <a:r>
              <a:rPr lang="en-GB" dirty="0"/>
              <a:t>Notice </a:t>
            </a:r>
          </a:p>
          <a:p>
            <a:pPr lvl="1"/>
            <a:r>
              <a:rPr lang="en-GB" dirty="0" smtClean="0"/>
              <a:t>Consumer Data Privacy Notice</a:t>
            </a:r>
          </a:p>
          <a:p>
            <a:pPr lvl="1"/>
            <a:r>
              <a:rPr lang="en-GB" dirty="0" smtClean="0"/>
              <a:t>Volunteer Brokerage Privacy Notice</a:t>
            </a:r>
          </a:p>
          <a:p>
            <a:pPr lvl="1"/>
            <a:r>
              <a:rPr lang="en-GB" dirty="0" smtClean="0"/>
              <a:t>Help &amp; Advice Confidentiality Policy and Privacy Notice </a:t>
            </a:r>
          </a:p>
          <a:p>
            <a:pPr lvl="1"/>
            <a:r>
              <a:rPr lang="en-GB" dirty="0" smtClean="0"/>
              <a:t>Elections Candidates Privacy Notice</a:t>
            </a:r>
          </a:p>
          <a:p>
            <a:pPr lvl="1"/>
            <a:r>
              <a:rPr lang="en-GB" dirty="0" smtClean="0"/>
              <a:t>Privacy </a:t>
            </a:r>
            <a:r>
              <a:rPr lang="en-GB" dirty="0"/>
              <a:t>and Electronic Communications Regulations </a:t>
            </a:r>
            <a:r>
              <a:rPr lang="en-GB" dirty="0" smtClean="0"/>
              <a:t>Statement</a:t>
            </a:r>
          </a:p>
          <a:p>
            <a:pPr marL="0" indent="0">
              <a:buNone/>
            </a:pPr>
            <a:r>
              <a:rPr lang="en-GB" dirty="0"/>
              <a:t>For most student interactions the Student Data Privacy Notice will cover you </a:t>
            </a:r>
            <a:r>
              <a:rPr lang="en-GB" dirty="0" smtClean="0"/>
              <a:t>when collecting new data there may need to be a supplementary notice. </a:t>
            </a:r>
          </a:p>
          <a:p>
            <a:endParaRPr lang="en-GB" dirty="0" smtClean="0"/>
          </a:p>
          <a:p>
            <a:pPr marL="0" indent="0">
              <a:buNone/>
            </a:pPr>
            <a:endParaRPr lang="en-GB" dirty="0" smtClean="0"/>
          </a:p>
          <a:p>
            <a:endParaRPr lang="en-GB" dirty="0"/>
          </a:p>
          <a:p>
            <a:endParaRPr lang="en-GB" dirty="0"/>
          </a:p>
          <a:p>
            <a:endParaRPr lang="en-GB" dirty="0"/>
          </a:p>
        </p:txBody>
      </p:sp>
    </p:spTree>
    <p:extLst>
      <p:ext uri="{BB962C8B-B14F-4D97-AF65-F5344CB8AC3E}">
        <p14:creationId xmlns:p14="http://schemas.microsoft.com/office/powerpoint/2010/main" val="6969155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PRIVACY NOTICES</a:t>
            </a:r>
            <a:endParaRPr lang="en-GB" dirty="0"/>
          </a:p>
        </p:txBody>
      </p:sp>
      <p:sp>
        <p:nvSpPr>
          <p:cNvPr id="3" name="Content Placeholder 2"/>
          <p:cNvSpPr>
            <a:spLocks noGrp="1"/>
          </p:cNvSpPr>
          <p:nvPr>
            <p:ph idx="1"/>
          </p:nvPr>
        </p:nvSpPr>
        <p:spPr/>
        <p:txBody>
          <a:bodyPr>
            <a:normAutofit/>
          </a:bodyPr>
          <a:lstStyle/>
          <a:p>
            <a:r>
              <a:rPr lang="en-GB" dirty="0" smtClean="0"/>
              <a:t>When you collect </a:t>
            </a:r>
            <a:r>
              <a:rPr lang="en-GB" b="1" u="sng" dirty="0" smtClean="0"/>
              <a:t>new</a:t>
            </a:r>
            <a:r>
              <a:rPr lang="en-GB" dirty="0" smtClean="0"/>
              <a:t> data you must contact the Students’ Union and we will ensure all the correct paperwork is done</a:t>
            </a:r>
          </a:p>
          <a:p>
            <a:r>
              <a:rPr lang="en-GB" dirty="0" smtClean="0"/>
              <a:t>If you are collecting data you already have, e.g. a satisfaction survey of your members, you will need to inform them how you will use this data in a privacy notice</a:t>
            </a:r>
          </a:p>
          <a:p>
            <a:r>
              <a:rPr lang="en-GB" dirty="0" smtClean="0"/>
              <a:t>The Students’ Union has templates and we will help you to fill these out. YOU MUST NOT CREATE THEM YOURSELVES</a:t>
            </a:r>
          </a:p>
          <a:p>
            <a:r>
              <a:rPr lang="en-GB" dirty="0" smtClean="0"/>
              <a:t>The majority of your activities are covered in the Students’ Union Student Data Privacy Notice and the notices we email to students when they join a society, sports club or student led service/project</a:t>
            </a:r>
          </a:p>
          <a:p>
            <a:r>
              <a:rPr lang="en-GB" b="1" dirty="0" smtClean="0"/>
              <a:t>IF IN DOUBT…ASK!!!</a:t>
            </a:r>
          </a:p>
          <a:p>
            <a:pPr marL="0" indent="0">
              <a:buNone/>
            </a:pPr>
            <a:endParaRPr lang="en-GB" dirty="0" smtClean="0"/>
          </a:p>
          <a:p>
            <a:pPr marL="0" indent="0">
              <a:buNone/>
            </a:pPr>
            <a:endParaRPr lang="en-GB" dirty="0" smtClean="0"/>
          </a:p>
          <a:p>
            <a:endParaRPr lang="en-GB" dirty="0"/>
          </a:p>
          <a:p>
            <a:endParaRPr lang="en-GB" dirty="0"/>
          </a:p>
          <a:p>
            <a:endParaRPr lang="en-GB" dirty="0"/>
          </a:p>
        </p:txBody>
      </p:sp>
    </p:spTree>
    <p:extLst>
      <p:ext uri="{BB962C8B-B14F-4D97-AF65-F5344CB8AC3E}">
        <p14:creationId xmlns:p14="http://schemas.microsoft.com/office/powerpoint/2010/main" val="39395379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86551"/>
            <a:ext cx="10178322" cy="747168"/>
          </a:xfrm>
        </p:spPr>
        <p:txBody>
          <a:bodyPr>
            <a:noAutofit/>
          </a:bodyPr>
          <a:lstStyle/>
          <a:p>
            <a:r>
              <a:rPr lang="en-GB" sz="4000" dirty="0" smtClean="0"/>
              <a:t>What do students need to do to our restrict access to their data</a:t>
            </a:r>
            <a:endParaRPr lang="en-GB" sz="4000" dirty="0"/>
          </a:p>
        </p:txBody>
      </p:sp>
      <p:sp>
        <p:nvSpPr>
          <p:cNvPr id="3" name="Content Placeholder 2"/>
          <p:cNvSpPr>
            <a:spLocks noGrp="1"/>
          </p:cNvSpPr>
          <p:nvPr>
            <p:ph idx="1"/>
          </p:nvPr>
        </p:nvSpPr>
        <p:spPr>
          <a:xfrm>
            <a:off x="1251678" y="1428750"/>
            <a:ext cx="10178322" cy="4867166"/>
          </a:xfrm>
        </p:spPr>
        <p:txBody>
          <a:bodyPr>
            <a:normAutofit/>
          </a:bodyPr>
          <a:lstStyle/>
          <a:p>
            <a:r>
              <a:rPr lang="en-GB" sz="4000" dirty="0"/>
              <a:t>Subject Access Request Form</a:t>
            </a:r>
          </a:p>
          <a:p>
            <a:r>
              <a:rPr lang="en-GB" sz="4000" dirty="0"/>
              <a:t>Data Rectification Request Form</a:t>
            </a:r>
          </a:p>
          <a:p>
            <a:r>
              <a:rPr lang="en-GB" sz="4000" dirty="0"/>
              <a:t>Data Restriction and Objection Request Form </a:t>
            </a:r>
            <a:endParaRPr lang="en-GB" sz="4000" dirty="0" smtClean="0"/>
          </a:p>
          <a:p>
            <a:r>
              <a:rPr lang="en-GB" sz="4000" dirty="0" smtClean="0"/>
              <a:t>Data </a:t>
            </a:r>
            <a:r>
              <a:rPr lang="en-GB" sz="4000" dirty="0"/>
              <a:t>Erasure Request </a:t>
            </a:r>
            <a:r>
              <a:rPr lang="en-GB" sz="4000" dirty="0" smtClean="0"/>
              <a:t>Form</a:t>
            </a:r>
          </a:p>
          <a:p>
            <a:r>
              <a:rPr lang="en-GB" sz="4000" dirty="0" smtClean="0"/>
              <a:t>Unsubscribe link in email (MSL messaging)</a:t>
            </a:r>
          </a:p>
          <a:p>
            <a:r>
              <a:rPr lang="en-GB" sz="4000" dirty="0" smtClean="0"/>
              <a:t>Change preferences on profile at worcsu.com</a:t>
            </a:r>
          </a:p>
          <a:p>
            <a:endParaRPr lang="en-GB" sz="4000" dirty="0" smtClean="0"/>
          </a:p>
          <a:p>
            <a:endParaRPr lang="en-GB" sz="4000" dirty="0"/>
          </a:p>
          <a:p>
            <a:pPr fontAlgn="base"/>
            <a:endParaRPr lang="en-GB" dirty="0" smtClean="0"/>
          </a:p>
          <a:p>
            <a:pPr marL="0" indent="0">
              <a:buNone/>
            </a:pPr>
            <a:endParaRPr lang="en-GB" dirty="0"/>
          </a:p>
        </p:txBody>
      </p:sp>
    </p:spTree>
    <p:extLst>
      <p:ext uri="{BB962C8B-B14F-4D97-AF65-F5344CB8AC3E}">
        <p14:creationId xmlns:p14="http://schemas.microsoft.com/office/powerpoint/2010/main" val="14639706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smtClean="0"/>
              <a:t>Societies, sports clubs and student led services/projects</a:t>
            </a:r>
            <a:endParaRPr lang="en-GB" sz="3200" dirty="0"/>
          </a:p>
        </p:txBody>
      </p:sp>
      <p:sp>
        <p:nvSpPr>
          <p:cNvPr id="3" name="Content Placeholder 2"/>
          <p:cNvSpPr>
            <a:spLocks noGrp="1"/>
          </p:cNvSpPr>
          <p:nvPr>
            <p:ph idx="1"/>
          </p:nvPr>
        </p:nvSpPr>
        <p:spPr>
          <a:xfrm>
            <a:off x="1251678" y="1554479"/>
            <a:ext cx="10178322" cy="5143501"/>
          </a:xfrm>
        </p:spPr>
        <p:txBody>
          <a:bodyPr>
            <a:normAutofit/>
          </a:bodyPr>
          <a:lstStyle/>
          <a:p>
            <a:r>
              <a:rPr lang="en-GB" sz="2800" dirty="0" smtClean="0"/>
              <a:t>Privacy emails to be sent when students join are prepared and have been set up in MSL</a:t>
            </a:r>
          </a:p>
          <a:p>
            <a:r>
              <a:rPr lang="en-GB" sz="2800" dirty="0" smtClean="0"/>
              <a:t>Access to membership data will be limited to Chairs and Secretaries (or equivalents for SLS and Student-Led Projects</a:t>
            </a:r>
            <a:r>
              <a:rPr lang="en-GB" sz="2800" dirty="0" smtClean="0"/>
              <a:t>). Treasurers will have sales data.</a:t>
            </a:r>
            <a:endParaRPr lang="en-GB" sz="2800" dirty="0" smtClean="0"/>
          </a:p>
          <a:p>
            <a:r>
              <a:rPr lang="en-GB" sz="2800" dirty="0" smtClean="0"/>
              <a:t>No committee member will have access to membership data until they have completed training and signed to say they will abide by Staff and Volunteer Handbook.</a:t>
            </a:r>
          </a:p>
          <a:p>
            <a:r>
              <a:rPr lang="en-GB" sz="2800" dirty="0" smtClean="0"/>
              <a:t>All formal communication to members </a:t>
            </a:r>
            <a:r>
              <a:rPr lang="en-GB" sz="2800" b="1" u="sng" dirty="0" smtClean="0"/>
              <a:t>must</a:t>
            </a:r>
            <a:r>
              <a:rPr lang="en-GB" sz="2800" dirty="0" smtClean="0"/>
              <a:t> be through the MSL messaging app.</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0199242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WELCOME WEEK</a:t>
            </a:r>
            <a:endParaRPr lang="en-GB" dirty="0"/>
          </a:p>
        </p:txBody>
      </p:sp>
      <p:sp>
        <p:nvSpPr>
          <p:cNvPr id="3" name="Content Placeholder 2"/>
          <p:cNvSpPr>
            <a:spLocks noGrp="1"/>
          </p:cNvSpPr>
          <p:nvPr>
            <p:ph idx="1"/>
          </p:nvPr>
        </p:nvSpPr>
        <p:spPr/>
        <p:txBody>
          <a:bodyPr>
            <a:normAutofit/>
          </a:bodyPr>
          <a:lstStyle/>
          <a:p>
            <a:r>
              <a:rPr lang="en-GB" sz="2400" dirty="0" smtClean="0"/>
              <a:t>We will run interest lists for clubs and societies again from </a:t>
            </a:r>
            <a:r>
              <a:rPr lang="en-GB" sz="2400" dirty="0" smtClean="0"/>
              <a:t>18</a:t>
            </a:r>
            <a:r>
              <a:rPr lang="en-GB" sz="2400" baseline="30000" dirty="0" smtClean="0"/>
              <a:t>th</a:t>
            </a:r>
            <a:r>
              <a:rPr lang="en-GB" sz="2400" dirty="0" smtClean="0"/>
              <a:t> </a:t>
            </a:r>
            <a:r>
              <a:rPr lang="en-GB" sz="2400" dirty="0" smtClean="0"/>
              <a:t>September to </a:t>
            </a:r>
            <a:r>
              <a:rPr lang="en-GB" sz="2400" dirty="0" smtClean="0"/>
              <a:t>4</a:t>
            </a:r>
            <a:r>
              <a:rPr lang="en-GB" sz="2400" baseline="30000" dirty="0" smtClean="0"/>
              <a:t>th</a:t>
            </a:r>
            <a:r>
              <a:rPr lang="en-GB" sz="2400" dirty="0" smtClean="0"/>
              <a:t> October (expire 2 weeks post purchase)</a:t>
            </a:r>
            <a:endParaRPr lang="en-GB" sz="2400" dirty="0" smtClean="0"/>
          </a:p>
          <a:p>
            <a:r>
              <a:rPr lang="en-GB" sz="2400" dirty="0" smtClean="0"/>
              <a:t>Privacy emails for Interest Lists have been set up in </a:t>
            </a:r>
            <a:r>
              <a:rPr lang="en-GB" sz="2400" dirty="0" smtClean="0"/>
              <a:t>our website</a:t>
            </a:r>
            <a:endParaRPr lang="en-GB" sz="2400" dirty="0" smtClean="0"/>
          </a:p>
          <a:p>
            <a:r>
              <a:rPr lang="en-GB" sz="2400" dirty="0" smtClean="0"/>
              <a:t>Sports clubs will be permitted to collect </a:t>
            </a:r>
            <a:r>
              <a:rPr lang="en-GB" sz="2400" b="1" dirty="0" smtClean="0"/>
              <a:t>names and positions only </a:t>
            </a:r>
            <a:r>
              <a:rPr lang="en-GB" sz="2400" dirty="0" smtClean="0"/>
              <a:t>for trials etc. Privacy notices will be laminated on each table. </a:t>
            </a:r>
            <a:r>
              <a:rPr lang="en-GB" sz="2400" b="1" dirty="0" smtClean="0"/>
              <a:t>Data must be destroyed following trials process. </a:t>
            </a:r>
            <a:r>
              <a:rPr lang="en-GB" sz="2400" dirty="0" smtClean="0"/>
              <a:t>If you are planning on doing this you must inform us immediately</a:t>
            </a:r>
          </a:p>
          <a:p>
            <a:r>
              <a:rPr lang="en-GB" sz="2400" dirty="0" smtClean="0"/>
              <a:t>If  sports clubs or societies wish to collect names for a process similar to sports trials they must seek permission from the Students Union immediately</a:t>
            </a:r>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11895917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DELETING DATA</a:t>
            </a:r>
            <a:endParaRPr lang="en-GB" dirty="0"/>
          </a:p>
        </p:txBody>
      </p:sp>
      <p:sp>
        <p:nvSpPr>
          <p:cNvPr id="3" name="Content Placeholder 2"/>
          <p:cNvSpPr>
            <a:spLocks noGrp="1"/>
          </p:cNvSpPr>
          <p:nvPr>
            <p:ph idx="1"/>
          </p:nvPr>
        </p:nvSpPr>
        <p:spPr/>
        <p:txBody>
          <a:bodyPr/>
          <a:lstStyle/>
          <a:p>
            <a:r>
              <a:rPr lang="en-GB" sz="2800" dirty="0" smtClean="0"/>
              <a:t>Avoid paper copies of data</a:t>
            </a:r>
          </a:p>
          <a:p>
            <a:r>
              <a:rPr lang="en-GB" sz="2800" dirty="0" smtClean="0"/>
              <a:t>Use the online system on our website (MSL)</a:t>
            </a:r>
          </a:p>
          <a:p>
            <a:r>
              <a:rPr lang="en-GB" sz="2800" dirty="0" smtClean="0"/>
              <a:t>Make sure any data you have is deleted when your term ends or securely transferred to the new committee.</a:t>
            </a:r>
          </a:p>
          <a:p>
            <a:r>
              <a:rPr lang="en-GB" sz="2800" dirty="0" smtClean="0"/>
              <a:t>You should not keep any data on members who have ceased to be a student</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8010587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86551"/>
            <a:ext cx="10178322" cy="747168"/>
          </a:xfrm>
        </p:spPr>
        <p:txBody>
          <a:bodyPr>
            <a:normAutofit fontScale="90000"/>
          </a:bodyPr>
          <a:lstStyle/>
          <a:p>
            <a:r>
              <a:rPr lang="en-GB" dirty="0" smtClean="0"/>
              <a:t>Things you need to do</a:t>
            </a:r>
            <a:endParaRPr lang="en-GB" dirty="0"/>
          </a:p>
        </p:txBody>
      </p:sp>
      <p:sp>
        <p:nvSpPr>
          <p:cNvPr id="3" name="Content Placeholder 2"/>
          <p:cNvSpPr>
            <a:spLocks noGrp="1"/>
          </p:cNvSpPr>
          <p:nvPr>
            <p:ph idx="1"/>
          </p:nvPr>
        </p:nvSpPr>
        <p:spPr>
          <a:xfrm>
            <a:off x="1251678" y="712696"/>
            <a:ext cx="10178322" cy="5733824"/>
          </a:xfrm>
        </p:spPr>
        <p:txBody>
          <a:bodyPr>
            <a:normAutofit fontScale="92500" lnSpcReduction="10000"/>
          </a:bodyPr>
          <a:lstStyle/>
          <a:p>
            <a:pPr marL="0" indent="0" fontAlgn="base">
              <a:buNone/>
            </a:pPr>
            <a:r>
              <a:rPr lang="en-GB" b="1" dirty="0"/>
              <a:t>Privacy statements</a:t>
            </a:r>
            <a:endParaRPr lang="en-GB" dirty="0"/>
          </a:p>
          <a:p>
            <a:pPr fontAlgn="base"/>
            <a:r>
              <a:rPr lang="en-GB" dirty="0" smtClean="0"/>
              <a:t>When </a:t>
            </a:r>
            <a:r>
              <a:rPr lang="en-GB" dirty="0"/>
              <a:t>you collect any data you </a:t>
            </a:r>
            <a:r>
              <a:rPr lang="en-GB" b="1" u="sng" dirty="0"/>
              <a:t>must</a:t>
            </a:r>
            <a:r>
              <a:rPr lang="en-GB" dirty="0"/>
              <a:t> tell the individual that they can find out more information about how we process their data by ensuring they go to </a:t>
            </a:r>
            <a:r>
              <a:rPr lang="en-GB" dirty="0" smtClean="0">
                <a:hlinkClick r:id="rId3"/>
              </a:rPr>
              <a:t>www.worcsu.com/faqs/dataprotection</a:t>
            </a:r>
            <a:r>
              <a:rPr lang="en-GB" dirty="0" smtClean="0"/>
              <a:t>. WE WILL HELP YOU WRITE THESE!!</a:t>
            </a:r>
          </a:p>
          <a:p>
            <a:pPr marL="0" indent="0" fontAlgn="base">
              <a:buNone/>
            </a:pPr>
            <a:r>
              <a:rPr lang="en-GB" b="1" dirty="0"/>
              <a:t>Follow the guidance and ask!</a:t>
            </a:r>
            <a:endParaRPr lang="en-GB" dirty="0"/>
          </a:p>
          <a:p>
            <a:pPr fontAlgn="base"/>
            <a:r>
              <a:rPr lang="en-GB" dirty="0" smtClean="0"/>
              <a:t>The handbook and student factsheet is there to help you, if you are unsure, ask!</a:t>
            </a:r>
            <a:endParaRPr lang="en-GB" dirty="0"/>
          </a:p>
          <a:p>
            <a:pPr marL="0" indent="0" fontAlgn="base">
              <a:buNone/>
            </a:pPr>
            <a:r>
              <a:rPr lang="en-GB" b="1" dirty="0" smtClean="0"/>
              <a:t>Reporting </a:t>
            </a:r>
            <a:r>
              <a:rPr lang="en-GB" b="1" dirty="0"/>
              <a:t>processes</a:t>
            </a:r>
            <a:endParaRPr lang="en-GB" dirty="0"/>
          </a:p>
          <a:p>
            <a:pPr fontAlgn="base"/>
            <a:r>
              <a:rPr lang="en-GB" dirty="0"/>
              <a:t>If you breach the processes set out or discover a breach in our data protection policy you must report this </a:t>
            </a:r>
            <a:r>
              <a:rPr lang="en-GB" dirty="0" smtClean="0"/>
              <a:t>immediately to the SU. </a:t>
            </a:r>
          </a:p>
          <a:p>
            <a:pPr marL="0" indent="0" fontAlgn="base">
              <a:buNone/>
            </a:pPr>
            <a:r>
              <a:rPr lang="en-GB" b="1" dirty="0" smtClean="0"/>
              <a:t>Data </a:t>
            </a:r>
            <a:r>
              <a:rPr lang="en-GB" b="1" dirty="0"/>
              <a:t>Security</a:t>
            </a:r>
            <a:endParaRPr lang="en-GB" dirty="0"/>
          </a:p>
          <a:p>
            <a:pPr fontAlgn="base"/>
            <a:r>
              <a:rPr lang="en-GB" dirty="0"/>
              <a:t>When storing or processing data you must only use authorised platforms or systems when at the Union, where working on personal equipment you must ensure you are adequately protected. You may not share the data you handle with </a:t>
            </a:r>
            <a:r>
              <a:rPr lang="en-GB" dirty="0" smtClean="0"/>
              <a:t>anyone except Union staff </a:t>
            </a:r>
            <a:r>
              <a:rPr lang="en-GB" dirty="0"/>
              <a:t>without explicit </a:t>
            </a:r>
            <a:r>
              <a:rPr lang="en-GB" dirty="0" smtClean="0"/>
              <a:t>permission. Do not share data between sports clubs and societies.</a:t>
            </a:r>
          </a:p>
          <a:p>
            <a:pPr marL="0" indent="0" fontAlgn="base">
              <a:buNone/>
            </a:pPr>
            <a:r>
              <a:rPr lang="en-GB" b="1" dirty="0" smtClean="0"/>
              <a:t>Make sure you delete data when you no longer need it</a:t>
            </a:r>
            <a:endParaRPr lang="en-GB" dirty="0"/>
          </a:p>
          <a:p>
            <a:pPr fontAlgn="base"/>
            <a:r>
              <a:rPr lang="en-GB" dirty="0" smtClean="0"/>
              <a:t>Make sure you have a process for regularly identifying data for deletion.</a:t>
            </a:r>
          </a:p>
          <a:p>
            <a:pPr fontAlgn="base"/>
            <a:endParaRPr lang="en-GB" sz="1200" dirty="0"/>
          </a:p>
          <a:p>
            <a:pPr marL="0" indent="0">
              <a:buNone/>
            </a:pPr>
            <a:endParaRPr lang="en-GB" sz="1200" dirty="0"/>
          </a:p>
        </p:txBody>
      </p:sp>
    </p:spTree>
    <p:extLst>
      <p:ext uri="{BB962C8B-B14F-4D97-AF65-F5344CB8AC3E}">
        <p14:creationId xmlns:p14="http://schemas.microsoft.com/office/powerpoint/2010/main" val="11237388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28700" y="1098388"/>
            <a:ext cx="10368241" cy="4090832"/>
          </a:xfrm>
        </p:spPr>
        <p:txBody>
          <a:bodyPr/>
          <a:lstStyle/>
          <a:p>
            <a:r>
              <a:rPr lang="en-GB" sz="5400" dirty="0" smtClean="0"/>
              <a:t>ANY</a:t>
            </a:r>
            <a:br>
              <a:rPr lang="en-GB" sz="5400" dirty="0" smtClean="0"/>
            </a:br>
            <a:r>
              <a:rPr lang="en-GB" sz="5400" dirty="0" smtClean="0"/>
              <a:t> QUESTIONS?</a:t>
            </a:r>
            <a:endParaRPr lang="en-GB" sz="5400" dirty="0"/>
          </a:p>
        </p:txBody>
      </p:sp>
    </p:spTree>
    <p:extLst>
      <p:ext uri="{BB962C8B-B14F-4D97-AF65-F5344CB8AC3E}">
        <p14:creationId xmlns:p14="http://schemas.microsoft.com/office/powerpoint/2010/main" val="3193524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data protection definitions</a:t>
            </a:r>
            <a:endParaRPr lang="en-GB" dirty="0"/>
          </a:p>
        </p:txBody>
      </p:sp>
      <p:sp>
        <p:nvSpPr>
          <p:cNvPr id="3" name="Content Placeholder 2"/>
          <p:cNvSpPr>
            <a:spLocks noGrp="1"/>
          </p:cNvSpPr>
          <p:nvPr>
            <p:ph idx="1"/>
          </p:nvPr>
        </p:nvSpPr>
        <p:spPr>
          <a:xfrm>
            <a:off x="1251678" y="1707775"/>
            <a:ext cx="10178322" cy="4171817"/>
          </a:xfrm>
        </p:spPr>
        <p:txBody>
          <a:bodyPr>
            <a:normAutofit/>
          </a:bodyPr>
          <a:lstStyle/>
          <a:p>
            <a:pPr marL="0" indent="0" fontAlgn="base">
              <a:buNone/>
            </a:pPr>
            <a:r>
              <a:rPr lang="en-GB" dirty="0" smtClean="0"/>
              <a:t>First</a:t>
            </a:r>
            <a:r>
              <a:rPr lang="en-GB" dirty="0"/>
              <a:t>, there are some key definitions in Data Protection that you need to understand:</a:t>
            </a:r>
          </a:p>
          <a:p>
            <a:pPr fontAlgn="base"/>
            <a:r>
              <a:rPr lang="en-GB" b="1" dirty="0"/>
              <a:t>“Data Subjects”</a:t>
            </a:r>
            <a:r>
              <a:rPr lang="en-GB" dirty="0"/>
              <a:t> – who may include individual members, employees, clients, suppliers and contractors</a:t>
            </a:r>
          </a:p>
          <a:p>
            <a:pPr fontAlgn="base"/>
            <a:r>
              <a:rPr lang="en-GB" b="1" dirty="0"/>
              <a:t>“Controllers”</a:t>
            </a:r>
            <a:r>
              <a:rPr lang="en-GB" dirty="0"/>
              <a:t> – who may be organisations or individuals who process the data for legitimate purposes such as the Students’ Union.</a:t>
            </a:r>
          </a:p>
          <a:p>
            <a:pPr fontAlgn="base"/>
            <a:r>
              <a:rPr lang="en-GB" b="1" dirty="0"/>
              <a:t>“Data Processors”</a:t>
            </a:r>
            <a:r>
              <a:rPr lang="en-GB" dirty="0"/>
              <a:t> – are organisations or individuals who process data on behalf of a Controller. For example an outsourced service provider.</a:t>
            </a:r>
          </a:p>
          <a:p>
            <a:pPr fontAlgn="base"/>
            <a:r>
              <a:rPr lang="en-GB" b="1" dirty="0"/>
              <a:t>“Processing”</a:t>
            </a:r>
            <a:r>
              <a:rPr lang="en-GB" dirty="0"/>
              <a:t> – refers to any activity relating to personal data, from initial collection through organising, altering, consulting, using, disclosing or combining, to the final destruction.</a:t>
            </a:r>
          </a:p>
          <a:p>
            <a:endParaRPr lang="en-GB" dirty="0"/>
          </a:p>
        </p:txBody>
      </p:sp>
    </p:spTree>
    <p:extLst>
      <p:ext uri="{BB962C8B-B14F-4D97-AF65-F5344CB8AC3E}">
        <p14:creationId xmlns:p14="http://schemas.microsoft.com/office/powerpoint/2010/main" val="4023143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Key Principles of </a:t>
            </a:r>
            <a:r>
              <a:rPr lang="en-GB" dirty="0" err="1" smtClean="0"/>
              <a:t>gdpr</a:t>
            </a:r>
            <a:endParaRPr lang="en-GB" dirty="0"/>
          </a:p>
        </p:txBody>
      </p:sp>
      <p:sp>
        <p:nvSpPr>
          <p:cNvPr id="3" name="Content Placeholder 2"/>
          <p:cNvSpPr>
            <a:spLocks noGrp="1"/>
          </p:cNvSpPr>
          <p:nvPr>
            <p:ph idx="1"/>
          </p:nvPr>
        </p:nvSpPr>
        <p:spPr>
          <a:xfrm>
            <a:off x="1251678" y="1465729"/>
            <a:ext cx="10178322" cy="4413863"/>
          </a:xfrm>
        </p:spPr>
        <p:txBody>
          <a:bodyPr>
            <a:normAutofit fontScale="92500" lnSpcReduction="10000"/>
          </a:bodyPr>
          <a:lstStyle/>
          <a:p>
            <a:pPr marL="0" indent="0" fontAlgn="base">
              <a:buNone/>
            </a:pPr>
            <a:r>
              <a:rPr lang="en-GB" dirty="0"/>
              <a:t>There are seven key principles set out in the GDPR</a:t>
            </a:r>
          </a:p>
          <a:p>
            <a:pPr fontAlgn="base"/>
            <a:r>
              <a:rPr lang="en-GB" b="1" dirty="0"/>
              <a:t>Fair, lawful and transparent processing</a:t>
            </a:r>
            <a:r>
              <a:rPr lang="en-GB" dirty="0"/>
              <a:t/>
            </a:r>
            <a:br>
              <a:rPr lang="en-GB" dirty="0"/>
            </a:br>
            <a:r>
              <a:rPr lang="en-GB" dirty="0"/>
              <a:t>It includes an obligation to tell Data Subjects what their data will be used for. For example the main purpose may be to carry out a contract with the Data Subject, but contact details may then be used or passed on for marketing purposes. This is not be allowed under the GDPR unless the Data Subject has given specific consent.</a:t>
            </a:r>
          </a:p>
          <a:p>
            <a:pPr fontAlgn="base"/>
            <a:r>
              <a:rPr lang="en-GB" b="1" dirty="0"/>
              <a:t>The purpose limitation principle</a:t>
            </a:r>
            <a:r>
              <a:rPr lang="en-GB" dirty="0"/>
              <a:t/>
            </a:r>
            <a:br>
              <a:rPr lang="en-GB" dirty="0"/>
            </a:br>
            <a:r>
              <a:rPr lang="en-GB" dirty="0"/>
              <a:t>This refers to using information only for the specified, explicit and legitimate purposes for which the data was collected and not for any other purpose. Some archiving and statistical purposes are still allowed but, put simply, data collected for one purpose may not then be used for another.</a:t>
            </a:r>
          </a:p>
          <a:p>
            <a:pPr fontAlgn="base"/>
            <a:r>
              <a:rPr lang="en-GB" b="1" dirty="0"/>
              <a:t>Data minimisation</a:t>
            </a:r>
            <a:r>
              <a:rPr lang="en-GB" dirty="0"/>
              <a:t/>
            </a:r>
            <a:br>
              <a:rPr lang="en-GB" dirty="0"/>
            </a:br>
            <a:r>
              <a:rPr lang="en-GB" dirty="0"/>
              <a:t>This means that only the personal data actually needed to achieve the intended purpose can be collected. Personal data should be adequate, relevant and limited to what is necessary. You cannot collect data on a ‘just in case it becomes useful’ basis.</a:t>
            </a:r>
          </a:p>
          <a:p>
            <a:endParaRPr lang="en-GB" dirty="0"/>
          </a:p>
        </p:txBody>
      </p:sp>
    </p:spTree>
    <p:extLst>
      <p:ext uri="{BB962C8B-B14F-4D97-AF65-F5344CB8AC3E}">
        <p14:creationId xmlns:p14="http://schemas.microsoft.com/office/powerpoint/2010/main" val="36892043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Key Principles of </a:t>
            </a:r>
            <a:r>
              <a:rPr lang="en-GB" dirty="0" err="1" smtClean="0"/>
              <a:t>gdpr</a:t>
            </a:r>
            <a:endParaRPr lang="en-GB" dirty="0"/>
          </a:p>
        </p:txBody>
      </p:sp>
      <p:sp>
        <p:nvSpPr>
          <p:cNvPr id="3" name="Content Placeholder 2"/>
          <p:cNvSpPr>
            <a:spLocks noGrp="1"/>
          </p:cNvSpPr>
          <p:nvPr>
            <p:ph idx="1"/>
          </p:nvPr>
        </p:nvSpPr>
        <p:spPr>
          <a:xfrm>
            <a:off x="1251678" y="1196789"/>
            <a:ext cx="10178322" cy="4682804"/>
          </a:xfrm>
        </p:spPr>
        <p:txBody>
          <a:bodyPr>
            <a:normAutofit lnSpcReduction="10000"/>
          </a:bodyPr>
          <a:lstStyle/>
          <a:p>
            <a:pPr fontAlgn="base"/>
            <a:r>
              <a:rPr lang="en-GB" b="1" dirty="0" smtClean="0"/>
              <a:t>Accuracy</a:t>
            </a:r>
            <a:r>
              <a:rPr lang="en-GB" dirty="0"/>
              <a:t/>
            </a:r>
            <a:br>
              <a:rPr lang="en-GB" dirty="0"/>
            </a:br>
            <a:r>
              <a:rPr lang="en-GB" dirty="0"/>
              <a:t>Data controllers are responsible for taking reasonable steps to ensure that personal data is accurate.</a:t>
            </a:r>
          </a:p>
          <a:p>
            <a:pPr fontAlgn="base"/>
            <a:r>
              <a:rPr lang="en-GB" b="1" dirty="0"/>
              <a:t>Data retention periods</a:t>
            </a:r>
            <a:r>
              <a:rPr lang="en-GB" dirty="0"/>
              <a:t/>
            </a:r>
            <a:br>
              <a:rPr lang="en-GB" dirty="0"/>
            </a:br>
            <a:r>
              <a:rPr lang="en-GB" dirty="0"/>
              <a:t>Data should not be kept longer than necessary and the ‘right to be forgotten’ should also be considered.</a:t>
            </a:r>
          </a:p>
          <a:p>
            <a:pPr fontAlgn="base"/>
            <a:r>
              <a:rPr lang="en-GB" b="1" dirty="0"/>
              <a:t>Data security</a:t>
            </a:r>
            <a:r>
              <a:rPr lang="en-GB" dirty="0"/>
              <a:t/>
            </a:r>
            <a:br>
              <a:rPr lang="en-GB" dirty="0"/>
            </a:br>
            <a:r>
              <a:rPr lang="en-GB" dirty="0"/>
              <a:t>Controllers are responsible for the security of the data they collect. This includes the security of the data when it is being processed by a third party as well as by the Controller itself. Security of both electronic and physical records is required.</a:t>
            </a:r>
          </a:p>
          <a:p>
            <a:pPr fontAlgn="base"/>
            <a:r>
              <a:rPr lang="en-GB" b="1" dirty="0"/>
              <a:t>Accountability</a:t>
            </a:r>
            <a:r>
              <a:rPr lang="en-GB" dirty="0"/>
              <a:t/>
            </a:r>
            <a:br>
              <a:rPr lang="en-GB" dirty="0"/>
            </a:br>
            <a:r>
              <a:rPr lang="en-GB" dirty="0"/>
              <a:t>The Data Controller is responsible for compliance with the data protection principles and must be able to demonstrate the steps taken to ensure compliance.</a:t>
            </a:r>
          </a:p>
          <a:p>
            <a:endParaRPr lang="en-GB" dirty="0"/>
          </a:p>
        </p:txBody>
      </p:sp>
    </p:spTree>
    <p:extLst>
      <p:ext uri="{BB962C8B-B14F-4D97-AF65-F5344CB8AC3E}">
        <p14:creationId xmlns:p14="http://schemas.microsoft.com/office/powerpoint/2010/main" val="3093251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_7UOEFj7VZA"/>
          <p:cNvPicPr>
            <a:picLocks noGrp="1" noRot="1" noChangeAspect="1"/>
          </p:cNvPicPr>
          <p:nvPr>
            <p:ph type="pic" idx="1"/>
            <a:videoFile r:link="rId1"/>
          </p:nvPr>
        </p:nvPicPr>
        <p:blipFill>
          <a:blip r:embed="rId4"/>
          <a:srcRect l="19837" r="19837"/>
          <a:stretch>
            <a:fillRect/>
          </a:stretch>
        </p:blipFill>
        <p:spPr>
          <a:xfrm>
            <a:off x="284163" y="0"/>
            <a:ext cx="7354887" cy="6858000"/>
          </a:xfrm>
          <a:prstGeom prst="rect">
            <a:avLst/>
          </a:prstGeom>
        </p:spPr>
      </p:pic>
      <p:sp>
        <p:nvSpPr>
          <p:cNvPr id="2" name="Title 1"/>
          <p:cNvSpPr>
            <a:spLocks noGrp="1"/>
          </p:cNvSpPr>
          <p:nvPr>
            <p:ph type="title"/>
          </p:nvPr>
        </p:nvSpPr>
        <p:spPr/>
        <p:txBody>
          <a:bodyPr>
            <a:normAutofit/>
          </a:bodyPr>
          <a:lstStyle/>
          <a:p>
            <a:r>
              <a:rPr lang="en-GB" dirty="0" smtClean="0"/>
              <a:t>Data or not data?</a:t>
            </a:r>
            <a:endParaRPr lang="en-GB" dirty="0"/>
          </a:p>
        </p:txBody>
      </p:sp>
      <p:sp>
        <p:nvSpPr>
          <p:cNvPr id="3" name="Text Placeholder 2"/>
          <p:cNvSpPr>
            <a:spLocks noGrp="1"/>
          </p:cNvSpPr>
          <p:nvPr>
            <p:ph type="body" sz="half" idx="2"/>
          </p:nvPr>
        </p:nvSpPr>
        <p:spPr/>
        <p:txBody>
          <a:bodyPr>
            <a:normAutofit/>
          </a:bodyPr>
          <a:lstStyle/>
          <a:p>
            <a:pPr fontAlgn="base"/>
            <a:r>
              <a:rPr lang="en-GB" sz="2000" b="1" dirty="0"/>
              <a:t>Your </a:t>
            </a:r>
            <a:r>
              <a:rPr lang="en-GB" sz="2000" b="1" dirty="0" smtClean="0"/>
              <a:t>name</a:t>
            </a:r>
            <a:endParaRPr lang="en-GB" sz="2000" dirty="0"/>
          </a:p>
          <a:p>
            <a:pPr fontAlgn="base"/>
            <a:r>
              <a:rPr lang="en-GB" sz="2000" b="1" dirty="0"/>
              <a:t>Your email:</a:t>
            </a:r>
            <a:r>
              <a:rPr lang="en-GB" sz="2000" dirty="0"/>
              <a:t> </a:t>
            </a:r>
            <a:r>
              <a:rPr lang="en-GB" sz="2000" b="1" dirty="0" smtClean="0"/>
              <a:t>A </a:t>
            </a:r>
            <a:r>
              <a:rPr lang="en-GB" sz="2000" b="1" dirty="0"/>
              <a:t>generic </a:t>
            </a:r>
            <a:r>
              <a:rPr lang="en-GB" sz="2000" b="1" dirty="0" smtClean="0"/>
              <a:t>email</a:t>
            </a:r>
          </a:p>
          <a:p>
            <a:pPr fontAlgn="base"/>
            <a:r>
              <a:rPr lang="en-GB" sz="2000" b="1" dirty="0" smtClean="0"/>
              <a:t>Your address</a:t>
            </a:r>
          </a:p>
          <a:p>
            <a:pPr fontAlgn="base"/>
            <a:r>
              <a:rPr lang="en-GB" sz="2000" b="1" dirty="0" smtClean="0"/>
              <a:t>Your </a:t>
            </a:r>
            <a:r>
              <a:rPr lang="en-GB" sz="2000" b="1" dirty="0"/>
              <a:t>name and </a:t>
            </a:r>
            <a:r>
              <a:rPr lang="en-GB" sz="2000" b="1" dirty="0" smtClean="0"/>
              <a:t>address</a:t>
            </a:r>
          </a:p>
          <a:p>
            <a:pPr fontAlgn="base"/>
            <a:r>
              <a:rPr lang="en-GB" sz="2000" b="1" dirty="0" smtClean="0"/>
              <a:t>Your photo</a:t>
            </a:r>
          </a:p>
          <a:p>
            <a:pPr fontAlgn="base"/>
            <a:r>
              <a:rPr lang="en-GB" sz="2000" b="1" dirty="0" smtClean="0"/>
              <a:t>Group membership</a:t>
            </a:r>
          </a:p>
          <a:p>
            <a:pPr fontAlgn="base"/>
            <a:r>
              <a:rPr lang="en-GB" sz="2000" b="1" dirty="0" smtClean="0"/>
              <a:t>Credit card number</a:t>
            </a:r>
            <a:endParaRPr lang="en-GB" sz="2000" dirty="0" smtClean="0"/>
          </a:p>
          <a:p>
            <a:endParaRPr lang="en-GB" dirty="0"/>
          </a:p>
        </p:txBody>
      </p:sp>
    </p:spTree>
    <p:extLst>
      <p:ext uri="{BB962C8B-B14F-4D97-AF65-F5344CB8AC3E}">
        <p14:creationId xmlns:p14="http://schemas.microsoft.com/office/powerpoint/2010/main" val="3616291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dirty="0" smtClean="0"/>
              <a:t>Rights of individuals</a:t>
            </a:r>
            <a:endParaRPr lang="en-GB" dirty="0"/>
          </a:p>
        </p:txBody>
      </p:sp>
      <p:sp>
        <p:nvSpPr>
          <p:cNvPr id="6" name="Content Placeholder 5"/>
          <p:cNvSpPr>
            <a:spLocks noGrp="1"/>
          </p:cNvSpPr>
          <p:nvPr>
            <p:ph idx="1"/>
          </p:nvPr>
        </p:nvSpPr>
        <p:spPr>
          <a:xfrm>
            <a:off x="1251678" y="1264025"/>
            <a:ext cx="10178322" cy="5405716"/>
          </a:xfrm>
        </p:spPr>
        <p:txBody>
          <a:bodyPr/>
          <a:lstStyle/>
          <a:p>
            <a:pPr marL="0" indent="0" fontAlgn="base">
              <a:buNone/>
            </a:pPr>
            <a:r>
              <a:rPr lang="en-GB" sz="2800" dirty="0"/>
              <a:t>There is a legal obligation to allow Data Subjects to review the information held about them. This is known as right of access and covers a variety of information such as:</a:t>
            </a:r>
          </a:p>
          <a:p>
            <a:pPr lvl="0" fontAlgn="base"/>
            <a:r>
              <a:rPr lang="en-GB" sz="2800" dirty="0"/>
              <a:t>Confirmation of how and where their personal data is being processed</a:t>
            </a:r>
          </a:p>
          <a:p>
            <a:pPr lvl="0" fontAlgn="base"/>
            <a:r>
              <a:rPr lang="en-GB" sz="2800" dirty="0"/>
              <a:t>What data is held and processed</a:t>
            </a:r>
          </a:p>
          <a:p>
            <a:pPr lvl="0" fontAlgn="base"/>
            <a:r>
              <a:rPr lang="en-GB" sz="2800" dirty="0"/>
              <a:t>Information about the purposes and categories of processing</a:t>
            </a:r>
          </a:p>
          <a:p>
            <a:pPr lvl="0" fontAlgn="base"/>
            <a:r>
              <a:rPr lang="en-GB" sz="2800" dirty="0"/>
              <a:t>Who data might be shared with</a:t>
            </a:r>
          </a:p>
          <a:p>
            <a:pPr lvl="0" fontAlgn="base"/>
            <a:r>
              <a:rPr lang="en-GB" sz="2800" dirty="0"/>
              <a:t>Information about the period of time the data will be stored</a:t>
            </a:r>
          </a:p>
          <a:p>
            <a:pPr lvl="0" fontAlgn="base"/>
            <a:r>
              <a:rPr lang="en-GB" sz="2800" dirty="0"/>
              <a:t>The source of the data and the logic of automated processing</a:t>
            </a:r>
          </a:p>
          <a:p>
            <a:endParaRPr lang="en-GB" dirty="0"/>
          </a:p>
        </p:txBody>
      </p:sp>
    </p:spTree>
    <p:extLst>
      <p:ext uri="{BB962C8B-B14F-4D97-AF65-F5344CB8AC3E}">
        <p14:creationId xmlns:p14="http://schemas.microsoft.com/office/powerpoint/2010/main" val="24666949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Rights of individuals</a:t>
            </a:r>
            <a:endParaRPr lang="en-GB" dirty="0"/>
          </a:p>
        </p:txBody>
      </p:sp>
      <p:sp>
        <p:nvSpPr>
          <p:cNvPr id="3" name="Content Placeholder 2"/>
          <p:cNvSpPr>
            <a:spLocks noGrp="1"/>
          </p:cNvSpPr>
          <p:nvPr>
            <p:ph idx="1"/>
          </p:nvPr>
        </p:nvSpPr>
        <p:spPr>
          <a:xfrm>
            <a:off x="1251678" y="1264025"/>
            <a:ext cx="10178322" cy="5271246"/>
          </a:xfrm>
        </p:spPr>
        <p:txBody>
          <a:bodyPr>
            <a:normAutofit/>
          </a:bodyPr>
          <a:lstStyle/>
          <a:p>
            <a:r>
              <a:rPr lang="en-GB" sz="2800" dirty="0"/>
              <a:t>The right to be </a:t>
            </a:r>
            <a:r>
              <a:rPr lang="en-GB" sz="2800" dirty="0" smtClean="0"/>
              <a:t>informed</a:t>
            </a:r>
            <a:endParaRPr lang="en-GB" sz="2800" dirty="0"/>
          </a:p>
          <a:p>
            <a:r>
              <a:rPr lang="en-GB" sz="2800" dirty="0" smtClean="0"/>
              <a:t>The </a:t>
            </a:r>
            <a:r>
              <a:rPr lang="en-GB" sz="2800" dirty="0"/>
              <a:t>right of </a:t>
            </a:r>
            <a:r>
              <a:rPr lang="en-GB" sz="2800" dirty="0" smtClean="0"/>
              <a:t>access</a:t>
            </a:r>
            <a:endParaRPr lang="en-GB" sz="2800" dirty="0"/>
          </a:p>
          <a:p>
            <a:r>
              <a:rPr lang="en-GB" sz="2800" dirty="0" smtClean="0"/>
              <a:t>The </a:t>
            </a:r>
            <a:r>
              <a:rPr lang="en-GB" sz="2800" dirty="0"/>
              <a:t>right to </a:t>
            </a:r>
            <a:r>
              <a:rPr lang="en-GB" sz="2800" dirty="0" smtClean="0"/>
              <a:t>rectification</a:t>
            </a:r>
            <a:endParaRPr lang="en-GB" sz="2800" dirty="0"/>
          </a:p>
          <a:p>
            <a:r>
              <a:rPr lang="en-GB" sz="2800" dirty="0" smtClean="0"/>
              <a:t>The </a:t>
            </a:r>
            <a:r>
              <a:rPr lang="en-GB" sz="2800" dirty="0"/>
              <a:t>right to </a:t>
            </a:r>
            <a:r>
              <a:rPr lang="en-GB" sz="2800" dirty="0" smtClean="0"/>
              <a:t>erase</a:t>
            </a:r>
            <a:endParaRPr lang="en-GB" sz="2800" dirty="0"/>
          </a:p>
          <a:p>
            <a:r>
              <a:rPr lang="en-GB" sz="2800" dirty="0" smtClean="0"/>
              <a:t>The </a:t>
            </a:r>
            <a:r>
              <a:rPr lang="en-GB" sz="2800" dirty="0"/>
              <a:t>right to restrict </a:t>
            </a:r>
            <a:r>
              <a:rPr lang="en-GB" sz="2800" dirty="0" smtClean="0"/>
              <a:t>processing</a:t>
            </a:r>
            <a:endParaRPr lang="en-GB" sz="2800" dirty="0"/>
          </a:p>
          <a:p>
            <a:r>
              <a:rPr lang="en-GB" sz="2800" dirty="0" smtClean="0"/>
              <a:t>The </a:t>
            </a:r>
            <a:r>
              <a:rPr lang="en-GB" sz="2800" dirty="0"/>
              <a:t>right to data </a:t>
            </a:r>
            <a:r>
              <a:rPr lang="en-GB" sz="2800" dirty="0" smtClean="0"/>
              <a:t>portability</a:t>
            </a:r>
            <a:endParaRPr lang="en-GB" sz="2800" dirty="0"/>
          </a:p>
          <a:p>
            <a:r>
              <a:rPr lang="en-GB" sz="2800" dirty="0" smtClean="0"/>
              <a:t>The </a:t>
            </a:r>
            <a:r>
              <a:rPr lang="en-GB" sz="2800" dirty="0"/>
              <a:t>right to </a:t>
            </a:r>
            <a:r>
              <a:rPr lang="en-GB" sz="2800" dirty="0" smtClean="0"/>
              <a:t>object</a:t>
            </a:r>
            <a:endParaRPr lang="en-GB" sz="2800" dirty="0"/>
          </a:p>
          <a:p>
            <a:r>
              <a:rPr lang="en-GB" sz="2800" dirty="0" smtClean="0"/>
              <a:t>Rights </a:t>
            </a:r>
            <a:r>
              <a:rPr lang="en-GB" sz="2800" dirty="0"/>
              <a:t>in relation to automated decision making and </a:t>
            </a:r>
            <a:r>
              <a:rPr lang="en-GB" sz="2800" dirty="0" smtClean="0"/>
              <a:t>profiling</a:t>
            </a:r>
          </a:p>
          <a:p>
            <a:pPr marL="0" indent="0">
              <a:buNone/>
            </a:pPr>
            <a:r>
              <a:rPr lang="en-GB" sz="2800" b="1" dirty="0" smtClean="0"/>
              <a:t>We have now have processes to enable these rights</a:t>
            </a:r>
            <a:endParaRPr lang="en-GB" sz="2800" b="1" dirty="0"/>
          </a:p>
        </p:txBody>
      </p:sp>
    </p:spTree>
    <p:extLst>
      <p:ext uri="{BB962C8B-B14F-4D97-AF65-F5344CB8AC3E}">
        <p14:creationId xmlns:p14="http://schemas.microsoft.com/office/powerpoint/2010/main" val="12012268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obligations</a:t>
            </a:r>
            <a:endParaRPr lang="en-GB" dirty="0"/>
          </a:p>
        </p:txBody>
      </p:sp>
      <p:sp>
        <p:nvSpPr>
          <p:cNvPr id="3" name="Content Placeholder 2"/>
          <p:cNvSpPr>
            <a:spLocks noGrp="1"/>
          </p:cNvSpPr>
          <p:nvPr>
            <p:ph idx="1"/>
          </p:nvPr>
        </p:nvSpPr>
        <p:spPr>
          <a:xfrm>
            <a:off x="1251678" y="1264025"/>
            <a:ext cx="9694228" cy="5405716"/>
          </a:xfrm>
        </p:spPr>
        <p:txBody>
          <a:bodyPr>
            <a:normAutofit fontScale="85000" lnSpcReduction="20000"/>
          </a:bodyPr>
          <a:lstStyle/>
          <a:p>
            <a:pPr marL="0" indent="0" fontAlgn="base">
              <a:buNone/>
            </a:pPr>
            <a:r>
              <a:rPr lang="en-GB" dirty="0" smtClean="0"/>
              <a:t>Data </a:t>
            </a:r>
            <a:r>
              <a:rPr lang="en-GB" dirty="0"/>
              <a:t>Controllers are accountable for compliance with the GDPR and are responsible for all the processing that occurs with the data they collect, internally and externally. By making Controllers accountable, the law seeks to ensure compliance.</a:t>
            </a:r>
          </a:p>
          <a:p>
            <a:pPr marL="0" indent="0" fontAlgn="base">
              <a:buNone/>
            </a:pPr>
            <a:r>
              <a:rPr lang="en-GB" dirty="0"/>
              <a:t>Data Controllers are responsible for implementing technical measures, privacy policies, staff training, monitoring adherence to internal rules and evidencing compliance. They are also accountable for the actions of all the Processors that they use.</a:t>
            </a:r>
          </a:p>
          <a:p>
            <a:pPr marL="0" indent="0" fontAlgn="base">
              <a:buNone/>
            </a:pPr>
            <a:r>
              <a:rPr lang="en-GB" dirty="0"/>
              <a:t>Data Processors also have direct compliance obligations under the GDPR and can face direct enforcement actions or penalties. This is both as a company and individual.</a:t>
            </a:r>
          </a:p>
          <a:p>
            <a:endParaRPr lang="en-GB" dirty="0" smtClean="0"/>
          </a:p>
          <a:p>
            <a:pPr marL="0" indent="0">
              <a:buNone/>
            </a:pPr>
            <a:r>
              <a:rPr lang="en-GB" sz="3600" b="1" dirty="0" smtClean="0">
                <a:solidFill>
                  <a:srgbClr val="F87060"/>
                </a:solidFill>
              </a:rPr>
              <a:t>THE STUDENTS’ UNION IS THE DATA CONTROLLER AND AS VOLUNTEERS YOU ARE ACTING ON BEHALF OF THE UNION</a:t>
            </a:r>
          </a:p>
          <a:p>
            <a:pPr marL="0" indent="0">
              <a:buNone/>
            </a:pPr>
            <a:endParaRPr lang="en-GB" sz="3600" b="1" dirty="0">
              <a:solidFill>
                <a:srgbClr val="F87060"/>
              </a:solidFill>
            </a:endParaRPr>
          </a:p>
          <a:p>
            <a:pPr marL="0" indent="0">
              <a:buNone/>
            </a:pPr>
            <a:r>
              <a:rPr lang="en-GB" sz="3600" b="1" dirty="0" smtClean="0">
                <a:solidFill>
                  <a:srgbClr val="F87060"/>
                </a:solidFill>
              </a:rPr>
              <a:t>BOTH YOU AS VOLUNTEERS AND THE UNION IS LEGALLY LIABLE</a:t>
            </a:r>
            <a:endParaRPr lang="en-GB" sz="3600" b="1" dirty="0">
              <a:solidFill>
                <a:srgbClr val="F87060"/>
              </a:solidFill>
            </a:endParaRPr>
          </a:p>
        </p:txBody>
      </p:sp>
    </p:spTree>
    <p:extLst>
      <p:ext uri="{BB962C8B-B14F-4D97-AF65-F5344CB8AC3E}">
        <p14:creationId xmlns:p14="http://schemas.microsoft.com/office/powerpoint/2010/main" val="2339823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Badge</Template>
  <TotalTime>711</TotalTime>
  <Words>1938</Words>
  <Application>Microsoft Office PowerPoint</Application>
  <PresentationFormat>Widescreen</PresentationFormat>
  <Paragraphs>213</Paragraphs>
  <Slides>27</Slides>
  <Notes>12</Notes>
  <HiddenSlides>0</HiddenSlides>
  <MMClips>3</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Gill Sans MT</vt:lpstr>
      <vt:lpstr>Impact</vt:lpstr>
      <vt:lpstr>Badge</vt:lpstr>
      <vt:lpstr>GDPR</vt:lpstr>
      <vt:lpstr>Introduction to data protection</vt:lpstr>
      <vt:lpstr>data protection definitions</vt:lpstr>
      <vt:lpstr>Key Principles of gdpr</vt:lpstr>
      <vt:lpstr>Key Principles of gdpr</vt:lpstr>
      <vt:lpstr>Data or not data?</vt:lpstr>
      <vt:lpstr>Rights of individuals</vt:lpstr>
      <vt:lpstr>Rights of individuals</vt:lpstr>
      <vt:lpstr>obligations</vt:lpstr>
      <vt:lpstr>Processing data</vt:lpstr>
      <vt:lpstr>Legitimate interests</vt:lpstr>
      <vt:lpstr>consent</vt:lpstr>
      <vt:lpstr>Cyber security</vt:lpstr>
      <vt:lpstr>Cyber security</vt:lpstr>
      <vt:lpstr>Cyber security</vt:lpstr>
      <vt:lpstr>Cyber security</vt:lpstr>
      <vt:lpstr>Cyber security</vt:lpstr>
      <vt:lpstr>fines</vt:lpstr>
      <vt:lpstr>Staff &amp; volunteer handbook</vt:lpstr>
      <vt:lpstr>PRIVACY NOTICES</vt:lpstr>
      <vt:lpstr>PRIVACY NOTICES</vt:lpstr>
      <vt:lpstr>What do students need to do to our restrict access to their data</vt:lpstr>
      <vt:lpstr>Societies, sports clubs and student led services/projects</vt:lpstr>
      <vt:lpstr>WELCOME WEEK</vt:lpstr>
      <vt:lpstr>DELETING DATA</vt:lpstr>
      <vt:lpstr>Things you need to do</vt:lpstr>
      <vt:lpstr>ANY  QUESTIONS?</vt:lpstr>
    </vt:vector>
  </TitlesOfParts>
  <Company>University of Worcester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GDPR</dc:title>
  <dc:creator>Sophie Williams</dc:creator>
  <cp:lastModifiedBy>Tim Hewes-Belton</cp:lastModifiedBy>
  <cp:revision>47</cp:revision>
  <dcterms:created xsi:type="dcterms:W3CDTF">2018-08-07T06:53:24Z</dcterms:created>
  <dcterms:modified xsi:type="dcterms:W3CDTF">2019-08-19T14:17:05Z</dcterms:modified>
</cp:coreProperties>
</file>