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17"/>
  </p:notesMasterIdLst>
  <p:sldIdLst>
    <p:sldId id="256" r:id="rId2"/>
    <p:sldId id="258" r:id="rId3"/>
    <p:sldId id="259" r:id="rId4"/>
    <p:sldId id="260" r:id="rId5"/>
    <p:sldId id="261" r:id="rId6"/>
    <p:sldId id="257" r:id="rId7"/>
    <p:sldId id="265" r:id="rId8"/>
    <p:sldId id="262" r:id="rId9"/>
    <p:sldId id="263" r:id="rId10"/>
    <p:sldId id="270" r:id="rId11"/>
    <p:sldId id="271" r:id="rId12"/>
    <p:sldId id="272" r:id="rId13"/>
    <p:sldId id="273" r:id="rId14"/>
    <p:sldId id="266" r:id="rId15"/>
    <p:sldId id="268" r:id="rId16"/>
  </p:sldIdLst>
  <p:sldSz cx="9144000" cy="6858000" type="screen4x3"/>
  <p:notesSz cx="6858000" cy="9144000"/>
  <p:defaultTextStyle>
    <a:defPPr>
      <a:defRPr lang="en-GB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14" autoAdjust="0"/>
    <p:restoredTop sz="94723" autoAdjust="0"/>
  </p:normalViewPr>
  <p:slideViewPr>
    <p:cSldViewPr snapToGrid="0" snapToObjects="1">
      <p:cViewPr varScale="1">
        <p:scale>
          <a:sx n="86" d="100"/>
          <a:sy n="86" d="100"/>
        </p:scale>
        <p:origin x="51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F5D963-7717-4D32-AAEA-CBD57A3F4C2C}" type="datetimeFigureOut">
              <a:rPr lang="en-GB" smtClean="0"/>
              <a:pPr/>
              <a:t>30/08/2018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510FE8-6703-4A21-9E16-8A00A332975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0492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7E33BE5-DC97-4A8B-8633-410199427CBA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80778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AC823F0-56C6-4C02-AE1A-C52E44DC3BEA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136919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E5ADA25-2889-4CAB-839B-C23AE2C59E42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89641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062564"/>
            <a:ext cx="2133600" cy="365125"/>
          </a:xfrm>
        </p:spPr>
        <p:txBody>
          <a:bodyPr/>
          <a:lstStyle/>
          <a:p>
            <a:fld id="{D2AB3E74-7A72-3E4E-844D-31CB19D39D15}" type="datetimeFigureOut">
              <a:rPr lang="en-GB" smtClean="0"/>
              <a:pPr/>
              <a:t>30/08/2018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062564"/>
            <a:ext cx="2895600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057479"/>
            <a:ext cx="2133600" cy="365125"/>
          </a:xfrm>
        </p:spPr>
        <p:txBody>
          <a:bodyPr/>
          <a:lstStyle/>
          <a:p>
            <a:fld id="{105A4EC3-878C-CA43-8EB2-5DA5B875C06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84125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210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B3E74-7A72-3E4E-844D-31CB19D39D15}" type="datetimeFigureOut">
              <a:rPr lang="en-GB" smtClean="0"/>
              <a:pPr/>
              <a:t>30/08/2018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A4EC3-878C-CA43-8EB2-5DA5B875C06E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677" y="203461"/>
            <a:ext cx="1570271" cy="1543146"/>
          </a:xfrm>
          <a:prstGeom prst="rect">
            <a:avLst/>
          </a:prstGeom>
          <a:effectLst>
            <a:glow rad="88900">
              <a:schemeClr val="bg1"/>
            </a:glow>
          </a:effectLst>
        </p:spPr>
      </p:pic>
    </p:spTree>
    <p:extLst>
      <p:ext uri="{BB962C8B-B14F-4D97-AF65-F5344CB8AC3E}">
        <p14:creationId xmlns:p14="http://schemas.microsoft.com/office/powerpoint/2010/main" val="2537165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B3E74-7A72-3E4E-844D-31CB19D39D15}" type="datetimeFigureOut">
              <a:rPr lang="en-GB" smtClean="0"/>
              <a:pPr/>
              <a:t>30/08/2018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A4EC3-878C-CA43-8EB2-5DA5B875C06E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677" y="203461"/>
            <a:ext cx="1570271" cy="1543146"/>
          </a:xfrm>
          <a:prstGeom prst="rect">
            <a:avLst/>
          </a:prstGeom>
          <a:effectLst>
            <a:glow rad="88900">
              <a:schemeClr val="bg1"/>
            </a:glow>
          </a:effectLst>
        </p:spPr>
      </p:pic>
    </p:spTree>
    <p:extLst>
      <p:ext uri="{BB962C8B-B14F-4D97-AF65-F5344CB8AC3E}">
        <p14:creationId xmlns:p14="http://schemas.microsoft.com/office/powerpoint/2010/main" val="28359721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B3E74-7A72-3E4E-844D-31CB19D39D15}" type="datetimeFigureOut">
              <a:rPr lang="en-GB" smtClean="0"/>
              <a:pPr/>
              <a:t>30/08/2018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A4EC3-878C-CA43-8EB2-5DA5B875C06E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677" y="203461"/>
            <a:ext cx="1570271" cy="1543146"/>
          </a:xfrm>
          <a:prstGeom prst="rect">
            <a:avLst/>
          </a:prstGeom>
          <a:effectLst>
            <a:glow rad="88900">
              <a:schemeClr val="bg1"/>
            </a:glow>
          </a:effectLst>
        </p:spPr>
      </p:pic>
    </p:spTree>
    <p:extLst>
      <p:ext uri="{BB962C8B-B14F-4D97-AF65-F5344CB8AC3E}">
        <p14:creationId xmlns:p14="http://schemas.microsoft.com/office/powerpoint/2010/main" val="1657972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106" y="917848"/>
            <a:ext cx="6621694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B3E74-7A72-3E4E-844D-31CB19D39D15}" type="datetimeFigureOut">
              <a:rPr lang="en-GB" smtClean="0"/>
              <a:pPr/>
              <a:t>30/08/2018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A4EC3-878C-CA43-8EB2-5DA5B875C06E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677" y="203461"/>
            <a:ext cx="1570271" cy="1543146"/>
          </a:xfrm>
          <a:prstGeom prst="rect">
            <a:avLst/>
          </a:prstGeom>
          <a:effectLst>
            <a:glow rad="88900">
              <a:schemeClr val="bg1"/>
            </a:glow>
          </a:effectLst>
        </p:spPr>
      </p:pic>
    </p:spTree>
    <p:extLst>
      <p:ext uri="{BB962C8B-B14F-4D97-AF65-F5344CB8AC3E}">
        <p14:creationId xmlns:p14="http://schemas.microsoft.com/office/powerpoint/2010/main" val="712886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B3E74-7A72-3E4E-844D-31CB19D39D15}" type="datetimeFigureOut">
              <a:rPr lang="en-GB" smtClean="0"/>
              <a:pPr/>
              <a:t>30/08/2018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A4EC3-878C-CA43-8EB2-5DA5B875C06E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677" y="203461"/>
            <a:ext cx="1570271" cy="1543146"/>
          </a:xfrm>
          <a:prstGeom prst="rect">
            <a:avLst/>
          </a:prstGeom>
          <a:effectLst>
            <a:glow rad="88900">
              <a:schemeClr val="bg1"/>
            </a:glow>
          </a:effectLst>
        </p:spPr>
      </p:pic>
    </p:spTree>
    <p:extLst>
      <p:ext uri="{BB962C8B-B14F-4D97-AF65-F5344CB8AC3E}">
        <p14:creationId xmlns:p14="http://schemas.microsoft.com/office/powerpoint/2010/main" val="40002671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15192"/>
            <a:ext cx="4038600" cy="421097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519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B3E74-7A72-3E4E-844D-31CB19D39D15}" type="datetimeFigureOut">
              <a:rPr lang="en-GB" smtClean="0"/>
              <a:pPr/>
              <a:t>30/08/2018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A4EC3-878C-CA43-8EB2-5DA5B875C06E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677" y="203461"/>
            <a:ext cx="1570271" cy="1543146"/>
          </a:xfrm>
          <a:prstGeom prst="rect">
            <a:avLst/>
          </a:prstGeom>
          <a:effectLst>
            <a:glow rad="88900">
              <a:schemeClr val="bg1"/>
            </a:glow>
          </a:effectLst>
        </p:spPr>
      </p:pic>
    </p:spTree>
    <p:extLst>
      <p:ext uri="{BB962C8B-B14F-4D97-AF65-F5344CB8AC3E}">
        <p14:creationId xmlns:p14="http://schemas.microsoft.com/office/powerpoint/2010/main" val="41898601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21245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61007"/>
            <a:ext cx="4040188" cy="346515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017999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1007"/>
            <a:ext cx="4041775" cy="346515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B3E74-7A72-3E4E-844D-31CB19D39D15}" type="datetimeFigureOut">
              <a:rPr lang="en-GB" smtClean="0"/>
              <a:pPr/>
              <a:t>30/08/2018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A4EC3-878C-CA43-8EB2-5DA5B875C06E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677" y="203461"/>
            <a:ext cx="1570271" cy="1543146"/>
          </a:xfrm>
          <a:prstGeom prst="rect">
            <a:avLst/>
          </a:prstGeom>
          <a:effectLst>
            <a:glow rad="88900">
              <a:schemeClr val="bg1"/>
            </a:glow>
          </a:effectLst>
        </p:spPr>
      </p:pic>
    </p:spTree>
    <p:extLst>
      <p:ext uri="{BB962C8B-B14F-4D97-AF65-F5344CB8AC3E}">
        <p14:creationId xmlns:p14="http://schemas.microsoft.com/office/powerpoint/2010/main" val="2751418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B3E74-7A72-3E4E-844D-31CB19D39D15}" type="datetimeFigureOut">
              <a:rPr lang="en-GB" smtClean="0"/>
              <a:pPr/>
              <a:t>30/08/2018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A4EC3-878C-CA43-8EB2-5DA5B875C06E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677" y="203461"/>
            <a:ext cx="1570271" cy="1543146"/>
          </a:xfrm>
          <a:prstGeom prst="rect">
            <a:avLst/>
          </a:prstGeom>
          <a:effectLst>
            <a:glow rad="88900">
              <a:schemeClr val="bg1"/>
            </a:glow>
          </a:effectLst>
        </p:spPr>
      </p:pic>
    </p:spTree>
    <p:extLst>
      <p:ext uri="{BB962C8B-B14F-4D97-AF65-F5344CB8AC3E}">
        <p14:creationId xmlns:p14="http://schemas.microsoft.com/office/powerpoint/2010/main" val="27104099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B3E74-7A72-3E4E-844D-31CB19D39D15}" type="datetimeFigureOut">
              <a:rPr lang="en-GB" smtClean="0"/>
              <a:pPr/>
              <a:t>30/08/2018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A4EC3-878C-CA43-8EB2-5DA5B875C06E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677" y="203461"/>
            <a:ext cx="1570271" cy="1543146"/>
          </a:xfrm>
          <a:prstGeom prst="rect">
            <a:avLst/>
          </a:prstGeom>
          <a:effectLst>
            <a:glow rad="88900">
              <a:schemeClr val="bg1"/>
            </a:glow>
          </a:effectLst>
        </p:spPr>
      </p:pic>
    </p:spTree>
    <p:extLst>
      <p:ext uri="{BB962C8B-B14F-4D97-AF65-F5344CB8AC3E}">
        <p14:creationId xmlns:p14="http://schemas.microsoft.com/office/powerpoint/2010/main" val="1812504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B3E74-7A72-3E4E-844D-31CB19D39D15}" type="datetimeFigureOut">
              <a:rPr lang="en-GB" smtClean="0"/>
              <a:pPr/>
              <a:t>30/08/2018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A4EC3-878C-CA43-8EB2-5DA5B875C06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3395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773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13330"/>
            <a:ext cx="5111750" cy="52128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89780"/>
            <a:ext cx="3008313" cy="31363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B3E74-7A72-3E4E-844D-31CB19D39D15}" type="datetimeFigureOut">
              <a:rPr lang="en-GB" smtClean="0"/>
              <a:pPr/>
              <a:t>30/08/2018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A4EC3-878C-CA43-8EB2-5DA5B875C06E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677" y="203461"/>
            <a:ext cx="1570271" cy="1543146"/>
          </a:xfrm>
          <a:prstGeom prst="rect">
            <a:avLst/>
          </a:prstGeom>
          <a:effectLst>
            <a:glow rad="88900">
              <a:schemeClr val="bg1"/>
            </a:glow>
          </a:effectLst>
        </p:spPr>
      </p:pic>
    </p:spTree>
    <p:extLst>
      <p:ext uri="{BB962C8B-B14F-4D97-AF65-F5344CB8AC3E}">
        <p14:creationId xmlns:p14="http://schemas.microsoft.com/office/powerpoint/2010/main" val="28066643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6393390"/>
            <a:ext cx="9144000" cy="464610"/>
          </a:xfrm>
          <a:prstGeom prst="rect">
            <a:avLst/>
          </a:prstGeom>
          <a:solidFill>
            <a:schemeClr val="bg2"/>
          </a:solidFill>
          <a:ln w="76200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90284"/>
            <a:ext cx="9144000" cy="746428"/>
          </a:xfrm>
          <a:prstGeom prst="rect">
            <a:avLst/>
          </a:prstGeom>
          <a:solidFill>
            <a:schemeClr val="bg2"/>
          </a:solidFill>
          <a:ln w="76200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88396" y="995582"/>
            <a:ext cx="6498404" cy="9196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32856"/>
            <a:ext cx="8229600" cy="38158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00092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B3E74-7A72-3E4E-844D-31CB19D39D15}" type="datetimeFigureOut">
              <a:rPr lang="en-GB" smtClean="0"/>
              <a:pPr/>
              <a:t>30/08/2018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00092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9583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A4EC3-878C-CA43-8EB2-5DA5B875C06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746428"/>
          </a:xfrm>
          <a:prstGeom prst="rect">
            <a:avLst/>
          </a:prstGeom>
          <a:solidFill>
            <a:srgbClr val="8AB5E1"/>
          </a:solidFill>
          <a:ln w="76200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6484786"/>
            <a:ext cx="9144000" cy="373214"/>
          </a:xfrm>
          <a:prstGeom prst="rect">
            <a:avLst/>
          </a:prstGeom>
          <a:solidFill>
            <a:srgbClr val="8AB5E1"/>
          </a:solidFill>
          <a:ln w="76200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5642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5" r:id="rId8"/>
    <p:sldLayoutId id="2147483681" r:id="rId9"/>
    <p:sldLayoutId id="2147483682" r:id="rId10"/>
    <p:sldLayoutId id="2147483683" r:id="rId11"/>
    <p:sldLayoutId id="2147483684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youtu.be/di3UIRwqXbc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youtu.be/2Me5jpb-U20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59625" y="1096086"/>
            <a:ext cx="1926772" cy="7653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674918" y="947057"/>
            <a:ext cx="10395857" cy="4931229"/>
          </a:xfrm>
        </p:spPr>
        <p:txBody>
          <a:bodyPr>
            <a:noAutofit/>
          </a:bodyPr>
          <a:lstStyle/>
          <a:p>
            <a:r>
              <a:rPr lang="en-GB" sz="7200" dirty="0" smtClean="0">
                <a:latin typeface="Jokerman" panose="04090605060D06020702" pitchFamily="82" charset="0"/>
              </a:rPr>
              <a:t>Making your Committee Work</a:t>
            </a:r>
            <a:endParaRPr lang="en-GB" sz="7200" b="1" dirty="0">
              <a:latin typeface="Jokerman" panose="04090605060D06020702" pitchFamily="82" charset="0"/>
            </a:endParaRPr>
          </a:p>
        </p:txBody>
      </p:sp>
      <p:pic>
        <p:nvPicPr>
          <p:cNvPr id="8" name="Picture 6" descr="Related image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7092" y="5098378"/>
            <a:ext cx="1516271" cy="1516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Related image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9602" y="5098374"/>
            <a:ext cx="1516271" cy="1516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7186" y="5098374"/>
            <a:ext cx="1516271" cy="1516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Related image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3880" y="5098370"/>
            <a:ext cx="1516271" cy="1516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6" descr="Related image"/>
          <p:cNvPicPr>
            <a:picLocks noChangeAspect="1" noChangeArrowheads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9696" y="5098374"/>
            <a:ext cx="1516271" cy="1516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" descr="Related image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390" y="5098370"/>
            <a:ext cx="1516271" cy="1516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257" y="257889"/>
            <a:ext cx="1919758" cy="1886596"/>
          </a:xfrm>
          <a:prstGeom prst="rect">
            <a:avLst/>
          </a:prstGeom>
          <a:effectLst>
            <a:glow rad="88900">
              <a:schemeClr val="bg1"/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Related imag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6219"/>
            <a:ext cx="9144001" cy="5553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640271"/>
            <a:ext cx="7162800" cy="1470025"/>
          </a:xfrm>
        </p:spPr>
        <p:txBody>
          <a:bodyPr/>
          <a:lstStyle/>
          <a:p>
            <a:r>
              <a:rPr lang="en-GB" dirty="0" smtClean="0"/>
              <a:t>Committee Meeting Video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340431" y="1611086"/>
            <a:ext cx="6400800" cy="1752600"/>
          </a:xfrm>
        </p:spPr>
        <p:txBody>
          <a:bodyPr/>
          <a:lstStyle/>
          <a:p>
            <a:r>
              <a:rPr lang="en-GB" b="1" dirty="0" smtClean="0">
                <a:solidFill>
                  <a:schemeClr val="bg2"/>
                </a:solidFill>
              </a:rPr>
              <a:t>Barriers to effective meetings</a:t>
            </a:r>
            <a:endParaRPr lang="en-GB" b="1" dirty="0">
              <a:solidFill>
                <a:schemeClr val="bg2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677" y="203461"/>
            <a:ext cx="1570272" cy="1543146"/>
          </a:xfrm>
          <a:prstGeom prst="rect">
            <a:avLst/>
          </a:prstGeom>
          <a:effectLst>
            <a:glow rad="88900">
              <a:srgbClr val="FFFFFF"/>
            </a:glow>
          </a:effectLst>
        </p:spPr>
      </p:pic>
    </p:spTree>
    <p:extLst>
      <p:ext uri="{BB962C8B-B14F-4D97-AF65-F5344CB8AC3E}">
        <p14:creationId xmlns:p14="http://schemas.microsoft.com/office/powerpoint/2010/main" val="178734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Let’s Review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 smtClean="0">
                <a:solidFill>
                  <a:schemeClr val="tx1"/>
                </a:solidFill>
              </a:rPr>
              <a:t>How does the chair act?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What do they do well? What doesn’t go so well?</a:t>
            </a:r>
            <a:endParaRPr lang="en-GB" dirty="0" smtClean="0">
              <a:solidFill>
                <a:schemeClr val="tx1"/>
              </a:solidFill>
            </a:endParaRP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Does the group solve the issue? If not why not?</a:t>
            </a:r>
            <a:endParaRPr lang="en-GB" dirty="0" smtClean="0">
              <a:solidFill>
                <a:schemeClr val="tx1"/>
              </a:solidFill>
            </a:endParaRP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What could be done to make the meeting run more smoothly?</a:t>
            </a:r>
            <a:endParaRPr lang="en-GB" dirty="0" smtClean="0">
              <a:solidFill>
                <a:schemeClr val="tx1"/>
              </a:solidFill>
            </a:endParaRP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Who in the group does not act professionally and why?</a:t>
            </a:r>
            <a:endParaRPr lang="en-GB" dirty="0" smtClean="0">
              <a:solidFill>
                <a:schemeClr val="tx1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6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Related imag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6219"/>
            <a:ext cx="9144001" cy="5553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640271"/>
            <a:ext cx="7162800" cy="1470025"/>
          </a:xfrm>
        </p:spPr>
        <p:txBody>
          <a:bodyPr/>
          <a:lstStyle/>
          <a:p>
            <a:r>
              <a:rPr lang="en-GB" dirty="0" smtClean="0"/>
              <a:t>Committee Meeting Video 2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340431" y="1611086"/>
            <a:ext cx="6400800" cy="1752600"/>
          </a:xfrm>
        </p:spPr>
        <p:txBody>
          <a:bodyPr/>
          <a:lstStyle/>
          <a:p>
            <a:r>
              <a:rPr lang="en-GB" b="1" dirty="0" smtClean="0">
                <a:solidFill>
                  <a:schemeClr val="bg2"/>
                </a:solidFill>
              </a:rPr>
              <a:t>A more effective meeting</a:t>
            </a:r>
            <a:endParaRPr lang="en-GB" b="1" dirty="0">
              <a:solidFill>
                <a:schemeClr val="bg2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677" y="203461"/>
            <a:ext cx="1570272" cy="1543146"/>
          </a:xfrm>
          <a:prstGeom prst="rect">
            <a:avLst/>
          </a:prstGeom>
          <a:effectLst>
            <a:glow rad="88900">
              <a:srgbClr val="FFFFFF"/>
            </a:glow>
          </a:effectLst>
        </p:spPr>
      </p:pic>
    </p:spTree>
    <p:extLst>
      <p:ext uri="{BB962C8B-B14F-4D97-AF65-F5344CB8AC3E}">
        <p14:creationId xmlns:p14="http://schemas.microsoft.com/office/powerpoint/2010/main" val="398014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Let’s Review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solidFill>
                  <a:schemeClr val="tx1"/>
                </a:solidFill>
              </a:rPr>
              <a:t>How does the chair act differently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What do they do well? What doesn’t go so well?</a:t>
            </a:r>
            <a:endParaRPr lang="en-GB" dirty="0" smtClean="0">
              <a:solidFill>
                <a:schemeClr val="tx1"/>
              </a:solidFill>
            </a:endParaRPr>
          </a:p>
          <a:p>
            <a:pPr lvl="0"/>
            <a:r>
              <a:rPr lang="en-GB" dirty="0" smtClean="0"/>
              <a:t>How was this meeting better?</a:t>
            </a:r>
            <a:endParaRPr lang="en-GB" dirty="0" smtClean="0">
              <a:solidFill>
                <a:schemeClr val="tx1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571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 effective committee=an effective sports club</a:t>
            </a:r>
          </a:p>
          <a:p>
            <a:r>
              <a:rPr lang="en-GB" dirty="0" smtClean="0"/>
              <a:t>The Committee meeting is the key tool for creating an effective committee</a:t>
            </a:r>
          </a:p>
          <a:p>
            <a:r>
              <a:rPr lang="en-GB" dirty="0" smtClean="0"/>
              <a:t>Quality agendas and minutes=effective meetings</a:t>
            </a:r>
          </a:p>
          <a:p>
            <a:r>
              <a:rPr lang="en-GB" dirty="0" smtClean="0"/>
              <a:t>Professionalism is key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Image result for thank you png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8201"/>
            <a:ext cx="9195979" cy="5464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0" descr="Image result for any questions png"/>
          <p:cNvPicPr>
            <a:picLocks noChangeAspect="1" noChangeArrowheads="1"/>
          </p:cNvPicPr>
          <p:nvPr/>
        </p:nvPicPr>
        <p:blipFill rotWithShape="1"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1" t="19885" r="27784" b="23921"/>
          <a:stretch/>
        </p:blipFill>
        <p:spPr bwMode="auto">
          <a:xfrm>
            <a:off x="2478070" y="3859618"/>
            <a:ext cx="3772617" cy="1792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6857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816429"/>
            <a:ext cx="9144000" cy="254037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2522538" y="917575"/>
            <a:ext cx="6621462" cy="1143000"/>
          </a:xfrm>
        </p:spPr>
        <p:txBody>
          <a:bodyPr/>
          <a:lstStyle/>
          <a:p>
            <a:pPr algn="ctr">
              <a:defRPr/>
            </a:pPr>
            <a:r>
              <a:rPr lang="en-GB" dirty="0" smtClean="0"/>
              <a:t>What is a Group?</a:t>
            </a:r>
            <a:endParaRPr lang="en-GB" dirty="0"/>
          </a:p>
        </p:txBody>
      </p:sp>
      <p:sp>
        <p:nvSpPr>
          <p:cNvPr id="11266" name="Content Placeholder 1"/>
          <p:cNvSpPr>
            <a:spLocks noGrp="1"/>
          </p:cNvSpPr>
          <p:nvPr>
            <p:ph idx="4294967295"/>
          </p:nvPr>
        </p:nvSpPr>
        <p:spPr>
          <a:xfrm>
            <a:off x="914400" y="2133600"/>
            <a:ext cx="8229600" cy="3814763"/>
          </a:xfrm>
        </p:spPr>
        <p:txBody>
          <a:bodyPr/>
          <a:lstStyle/>
          <a:p>
            <a:pPr algn="ctr">
              <a:buFont typeface="Wingdings 3" pitchFamily="18" charset="2"/>
              <a:buNone/>
            </a:pPr>
            <a:r>
              <a:rPr lang="en-GB" sz="3200" dirty="0" smtClean="0"/>
              <a:t>“</a:t>
            </a:r>
            <a:r>
              <a:rPr lang="en-GB" dirty="0" smtClean="0"/>
              <a:t>a number of people or things that are located, gathered, or classed together</a:t>
            </a:r>
            <a:r>
              <a:rPr lang="en-GB" sz="3200" dirty="0" smtClean="0"/>
              <a:t>” </a:t>
            </a:r>
          </a:p>
          <a:p>
            <a:pPr algn="ctr"/>
            <a:endParaRPr lang="en-GB" dirty="0" smtClean="0"/>
          </a:p>
        </p:txBody>
      </p:sp>
      <p:pic>
        <p:nvPicPr>
          <p:cNvPr id="2050" name="Picture 2" descr="Image result for committee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56806"/>
            <a:ext cx="9144000" cy="3031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677" y="203461"/>
            <a:ext cx="1570271" cy="1543146"/>
          </a:xfrm>
          <a:prstGeom prst="rect">
            <a:avLst/>
          </a:prstGeom>
          <a:effectLst>
            <a:glow rad="88900">
              <a:srgbClr val="FFFFFF"/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65106" y="764705"/>
            <a:ext cx="6621694" cy="1143000"/>
          </a:xfrm>
        </p:spPr>
        <p:txBody>
          <a:bodyPr/>
          <a:lstStyle/>
          <a:p>
            <a:pPr algn="ctr">
              <a:defRPr/>
            </a:pPr>
            <a:r>
              <a:rPr lang="en-GB" dirty="0" smtClean="0"/>
              <a:t>What is a Committee?</a:t>
            </a:r>
            <a:endParaRPr lang="en-US" dirty="0"/>
          </a:p>
        </p:txBody>
      </p:sp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457200" y="1829656"/>
            <a:ext cx="8229600" cy="3815881"/>
          </a:xfrm>
        </p:spPr>
        <p:txBody>
          <a:bodyPr/>
          <a:lstStyle/>
          <a:p>
            <a:pPr indent="0">
              <a:buNone/>
            </a:pPr>
            <a:r>
              <a:rPr lang="en-US" dirty="0" smtClean="0"/>
              <a:t>A committee is a group of people who take on the responsibility of managing and representing a group, voluntary </a:t>
            </a:r>
            <a:r>
              <a:rPr lang="en-US" dirty="0" err="1" smtClean="0"/>
              <a:t>organisation</a:t>
            </a:r>
            <a:r>
              <a:rPr lang="en-US" dirty="0" smtClean="0"/>
              <a:t>, charity, trust or social enterprise</a:t>
            </a:r>
          </a:p>
        </p:txBody>
      </p:sp>
      <p:pic>
        <p:nvPicPr>
          <p:cNvPr id="3078" name="Picture 6" descr="Related image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8998" y="3492273"/>
            <a:ext cx="3213326" cy="3213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Related image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0342" y="3503155"/>
            <a:ext cx="3213326" cy="3213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9686" y="3492269"/>
            <a:ext cx="3213326" cy="3213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en-GB" sz="4400" dirty="0" smtClean="0"/>
              <a:t>What does a Sports Club Committee do?</a:t>
            </a:r>
            <a:endParaRPr lang="en-US" dirty="0"/>
          </a:p>
        </p:txBody>
      </p:sp>
      <p:sp>
        <p:nvSpPr>
          <p:cNvPr id="1536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Has a shared sense of purpose (following aims &amp; objectives)</a:t>
            </a:r>
          </a:p>
          <a:p>
            <a:r>
              <a:rPr lang="en-US" sz="2800" dirty="0" smtClean="0"/>
              <a:t>Provides direction and leadership</a:t>
            </a:r>
          </a:p>
          <a:p>
            <a:r>
              <a:rPr lang="en-US" sz="2800" dirty="0" smtClean="0"/>
              <a:t>Takes collective responsibility</a:t>
            </a:r>
          </a:p>
          <a:p>
            <a:r>
              <a:rPr lang="en-US" sz="2800" dirty="0" smtClean="0"/>
              <a:t>Complies with WSU Rules and Regulations</a:t>
            </a:r>
          </a:p>
          <a:p>
            <a:r>
              <a:rPr lang="en-US" sz="2800" dirty="0" smtClean="0"/>
              <a:t>Ensures the continued sustainability of the sports club</a:t>
            </a:r>
          </a:p>
          <a:p>
            <a:r>
              <a:rPr lang="en-US" sz="2800" dirty="0" smtClean="0"/>
              <a:t>Represents the sports club within the WSU/University</a:t>
            </a:r>
          </a:p>
          <a:p>
            <a:r>
              <a:rPr lang="en-US" sz="2800" dirty="0" smtClean="0"/>
              <a:t>Ensures effective communication/promotion to the student body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en-GB" dirty="0" smtClean="0"/>
              <a:t>What makes a Good Sports Club Committee?</a:t>
            </a:r>
            <a:endParaRPr lang="en-US" dirty="0"/>
          </a:p>
        </p:txBody>
      </p:sp>
      <p:sp>
        <p:nvSpPr>
          <p:cNvPr id="17410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600" dirty="0" smtClean="0"/>
              <a:t>Committee members who understand their responsibilities and role</a:t>
            </a:r>
          </a:p>
          <a:p>
            <a:r>
              <a:rPr lang="en-US" sz="2600" dirty="0" smtClean="0"/>
              <a:t>Having the right mixture of skills, abilities and experience around the table</a:t>
            </a:r>
          </a:p>
          <a:p>
            <a:r>
              <a:rPr lang="en-US" sz="2600" dirty="0" smtClean="0"/>
              <a:t>Commitment to the role and the aims and objectives of the sports club</a:t>
            </a:r>
          </a:p>
          <a:p>
            <a:r>
              <a:rPr lang="en-US" sz="2600" dirty="0" smtClean="0"/>
              <a:t>Works as a team and gets stuff done</a:t>
            </a:r>
          </a:p>
          <a:p>
            <a:r>
              <a:rPr lang="en-US" sz="2600" dirty="0" smtClean="0"/>
              <a:t>Understands and complies with WSU rules and regulations</a:t>
            </a:r>
          </a:p>
          <a:p>
            <a:r>
              <a:rPr lang="en-US" sz="2600" dirty="0" smtClean="0"/>
              <a:t>Plans and sets goals effectively and implements </a:t>
            </a:r>
            <a:r>
              <a:rPr lang="en-US" sz="2600" b="1" dirty="0" smtClean="0"/>
              <a:t>plans</a:t>
            </a:r>
          </a:p>
          <a:p>
            <a:r>
              <a:rPr lang="en-US" sz="2600" dirty="0" smtClean="0"/>
              <a:t>Received a good handover from the previous committee and is preparing their handover</a:t>
            </a:r>
          </a:p>
          <a:p>
            <a:r>
              <a:rPr lang="en-US" sz="2600" dirty="0" smtClean="0"/>
              <a:t>Has regular and productive Committee meetings</a:t>
            </a:r>
          </a:p>
          <a:p>
            <a:endParaRPr lang="en-US" sz="2600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Committee Meetings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dirty="0" smtClean="0"/>
              <a:t>Committees have meetings to: </a:t>
            </a:r>
          </a:p>
          <a:p>
            <a:r>
              <a:rPr lang="en-GB" dirty="0" smtClean="0"/>
              <a:t>Make decisions regarding the sports club’s activities</a:t>
            </a:r>
          </a:p>
          <a:p>
            <a:r>
              <a:rPr lang="en-GB" dirty="0" smtClean="0"/>
              <a:t>Update each other with what you have been doing</a:t>
            </a:r>
          </a:p>
          <a:p>
            <a:r>
              <a:rPr lang="en-GB" dirty="0" smtClean="0"/>
              <a:t>Review actions and plan for future activities</a:t>
            </a:r>
          </a:p>
          <a:p>
            <a:r>
              <a:rPr lang="en-GB" dirty="0" smtClean="0"/>
              <a:t>Delegate and agree actions</a:t>
            </a:r>
          </a:p>
          <a:p>
            <a:r>
              <a:rPr lang="en-GB" dirty="0" smtClean="0"/>
              <a:t>Discuss and resolve any issues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Arranging a Meeting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25778" y="2261477"/>
            <a:ext cx="4040188" cy="532659"/>
          </a:xfrm>
          <a:solidFill>
            <a:schemeClr val="accent1"/>
          </a:solidFill>
          <a:ln w="6350">
            <a:solidFill>
              <a:schemeClr val="accent6">
                <a:lumMod val="50000"/>
              </a:schemeClr>
            </a:solidFill>
          </a:ln>
        </p:spPr>
        <p:txBody>
          <a:bodyPr/>
          <a:lstStyle/>
          <a:p>
            <a:r>
              <a:rPr lang="en-GB" dirty="0" smtClean="0"/>
              <a:t>Chair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25778" y="2794136"/>
            <a:ext cx="4040188" cy="3223165"/>
          </a:xfrm>
          <a:ln w="3175">
            <a:solidFill>
              <a:schemeClr val="accent6">
                <a:lumMod val="50000"/>
              </a:schemeClr>
            </a:solidFill>
          </a:ln>
        </p:spPr>
        <p:txBody>
          <a:bodyPr/>
          <a:lstStyle/>
          <a:p>
            <a:r>
              <a:rPr lang="en-GB" dirty="0" smtClean="0"/>
              <a:t>Set the agenda</a:t>
            </a:r>
          </a:p>
          <a:p>
            <a:r>
              <a:rPr lang="en-GB" dirty="0" smtClean="0"/>
              <a:t>Delegate tasks to the Secretary</a:t>
            </a:r>
          </a:p>
          <a:p>
            <a:r>
              <a:rPr lang="en-GB" dirty="0" smtClean="0"/>
              <a:t>Ensure they understand all of the agenda items</a:t>
            </a:r>
          </a:p>
          <a:p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18216" y="2261477"/>
            <a:ext cx="4041775" cy="532660"/>
          </a:xfrm>
          <a:solidFill>
            <a:schemeClr val="accent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/>
          <a:lstStyle/>
          <a:p>
            <a:r>
              <a:rPr lang="en-GB" dirty="0" smtClean="0"/>
              <a:t>Secretary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18216" y="2794135"/>
            <a:ext cx="4041775" cy="3223166"/>
          </a:xfrm>
          <a:ln>
            <a:solidFill>
              <a:schemeClr val="accent6">
                <a:lumMod val="50000"/>
              </a:schemeClr>
            </a:solidFill>
          </a:ln>
        </p:spPr>
        <p:txBody>
          <a:bodyPr/>
          <a:lstStyle/>
          <a:p>
            <a:r>
              <a:rPr lang="en-GB" dirty="0" smtClean="0"/>
              <a:t>Book/arrange the venue</a:t>
            </a:r>
          </a:p>
          <a:p>
            <a:r>
              <a:rPr lang="en-GB" dirty="0" smtClean="0"/>
              <a:t>Invite all attendees</a:t>
            </a:r>
          </a:p>
          <a:p>
            <a:r>
              <a:rPr lang="en-GB" dirty="0" smtClean="0"/>
              <a:t>Send out agenda for feedback</a:t>
            </a:r>
          </a:p>
          <a:p>
            <a:r>
              <a:rPr lang="en-GB" dirty="0" smtClean="0"/>
              <a:t>Write up and distribute the previous minutes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Meeting 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03503"/>
            <a:ext cx="4226719" cy="3622660"/>
          </a:xfrm>
        </p:spPr>
        <p:txBody>
          <a:bodyPr>
            <a:normAutofit/>
          </a:bodyPr>
          <a:lstStyle/>
          <a:p>
            <a:r>
              <a:rPr lang="en-GB" sz="2000" dirty="0" smtClean="0"/>
              <a:t>Provides structure to the meeting</a:t>
            </a:r>
          </a:p>
          <a:p>
            <a:r>
              <a:rPr lang="en-GB" sz="2000" dirty="0" smtClean="0"/>
              <a:t>Is set by the Chair</a:t>
            </a:r>
          </a:p>
          <a:p>
            <a:r>
              <a:rPr lang="en-GB" sz="2000" dirty="0" smtClean="0"/>
              <a:t>Think about date, time and venue</a:t>
            </a:r>
          </a:p>
          <a:p>
            <a:r>
              <a:rPr lang="en-GB" sz="2000" dirty="0" smtClean="0"/>
              <a:t>Should be sent out at least a week before the meeting for feedback</a:t>
            </a:r>
          </a:p>
          <a:p>
            <a:r>
              <a:rPr lang="en-GB" sz="2000" dirty="0" smtClean="0"/>
              <a:t>Any other business (AOB) to help to keep the meeting on track</a:t>
            </a:r>
          </a:p>
          <a:p>
            <a:r>
              <a:rPr lang="en-GB" sz="2000" dirty="0" smtClean="0"/>
              <a:t>Don’t forget to number each agenda item</a:t>
            </a:r>
          </a:p>
          <a:p>
            <a:endParaRPr lang="en-GB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919" y="2503503"/>
            <a:ext cx="4257719" cy="342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Taking Minutes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03503"/>
            <a:ext cx="3830128" cy="3622660"/>
          </a:xfrm>
        </p:spPr>
        <p:txBody>
          <a:bodyPr>
            <a:normAutofit lnSpcReduction="10000"/>
          </a:bodyPr>
          <a:lstStyle/>
          <a:p>
            <a:r>
              <a:rPr lang="en-GB" sz="2000" dirty="0" smtClean="0"/>
              <a:t>Note date and time</a:t>
            </a:r>
          </a:p>
          <a:p>
            <a:r>
              <a:rPr lang="en-GB" sz="2000" dirty="0" smtClean="0"/>
              <a:t>Record those present/absent</a:t>
            </a:r>
          </a:p>
          <a:p>
            <a:r>
              <a:rPr lang="en-GB" sz="2000" dirty="0" smtClean="0"/>
              <a:t>Follow the agenda</a:t>
            </a:r>
          </a:p>
          <a:p>
            <a:r>
              <a:rPr lang="en-GB" sz="2000" dirty="0" smtClean="0"/>
              <a:t>Sit next to the chair of meeting</a:t>
            </a:r>
          </a:p>
          <a:p>
            <a:r>
              <a:rPr lang="en-GB" sz="2000" dirty="0" smtClean="0"/>
              <a:t>Must be an overview of the items discussed and clearly state who is responsible for any actions and their deadline</a:t>
            </a:r>
          </a:p>
          <a:p>
            <a:r>
              <a:rPr lang="en-GB" sz="2000" dirty="0" smtClean="0"/>
              <a:t>Always try and write up your minutes as soon as possible (and send to SU)</a:t>
            </a:r>
          </a:p>
          <a:p>
            <a:endParaRPr lang="en-GB" sz="2000" dirty="0" smtClean="0"/>
          </a:p>
          <a:p>
            <a:endParaRPr lang="en-GB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96776" y="2503503"/>
            <a:ext cx="4418562" cy="329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rk Blue_Red">
  <a:themeElements>
    <a:clrScheme name="WSU">
      <a:dk1>
        <a:srgbClr val="2B265C"/>
      </a:dk1>
      <a:lt1>
        <a:srgbClr val="FDF5E6"/>
      </a:lt1>
      <a:dk2>
        <a:srgbClr val="F7C1BB"/>
      </a:dk2>
      <a:lt2>
        <a:srgbClr val="F87060"/>
      </a:lt2>
      <a:accent1>
        <a:srgbClr val="8AB5E1"/>
      </a:accent1>
      <a:accent2>
        <a:srgbClr val="2B265C"/>
      </a:accent2>
      <a:accent3>
        <a:srgbClr val="F7C1BB"/>
      </a:accent3>
      <a:accent4>
        <a:srgbClr val="CDD7D6"/>
      </a:accent4>
      <a:accent5>
        <a:srgbClr val="CDD7D6"/>
      </a:accent5>
      <a:accent6>
        <a:srgbClr val="F7C1BB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Light Blue_Red</Template>
  <TotalTime>370</TotalTime>
  <Words>512</Words>
  <Application>Microsoft Office PowerPoint</Application>
  <PresentationFormat>On-screen Show (4:3)</PresentationFormat>
  <Paragraphs>77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Jokerman</vt:lpstr>
      <vt:lpstr>Wingdings 3</vt:lpstr>
      <vt:lpstr>Dark Blue_Red</vt:lpstr>
      <vt:lpstr>Making your Committee Work</vt:lpstr>
      <vt:lpstr>What is a Group?</vt:lpstr>
      <vt:lpstr>What is a Committee?</vt:lpstr>
      <vt:lpstr>What does a Sports Club Committee do?</vt:lpstr>
      <vt:lpstr>What makes a Good Sports Club Committee?</vt:lpstr>
      <vt:lpstr>Committee Meetings </vt:lpstr>
      <vt:lpstr>Arranging a Meeting</vt:lpstr>
      <vt:lpstr>Meeting Agenda</vt:lpstr>
      <vt:lpstr>Taking Minutes</vt:lpstr>
      <vt:lpstr>Committee Meeting Video</vt:lpstr>
      <vt:lpstr>Let’s Review</vt:lpstr>
      <vt:lpstr>Committee Meeting Video 2</vt:lpstr>
      <vt:lpstr>Let’s Review</vt:lpstr>
      <vt:lpstr>Conclusions</vt:lpstr>
      <vt:lpstr>PowerPoint Presentation</vt:lpstr>
    </vt:vector>
  </TitlesOfParts>
  <Company>UDSU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Ben Martin</dc:creator>
  <cp:lastModifiedBy>Tim Hewes-Belton</cp:lastModifiedBy>
  <cp:revision>42</cp:revision>
  <dcterms:created xsi:type="dcterms:W3CDTF">2014-02-19T10:12:23Z</dcterms:created>
  <dcterms:modified xsi:type="dcterms:W3CDTF">2018-08-30T11:49:27Z</dcterms:modified>
</cp:coreProperties>
</file>