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273" r:id="rId2"/>
    <p:sldId id="274" r:id="rId3"/>
    <p:sldId id="275" r:id="rId4"/>
    <p:sldId id="289" r:id="rId5"/>
    <p:sldId id="281" r:id="rId6"/>
    <p:sldId id="282" r:id="rId7"/>
    <p:sldId id="276" r:id="rId8"/>
    <p:sldId id="290" r:id="rId9"/>
    <p:sldId id="277" r:id="rId10"/>
    <p:sldId id="278" r:id="rId11"/>
    <p:sldId id="291" r:id="rId12"/>
    <p:sldId id="292" r:id="rId13"/>
    <p:sldId id="293" r:id="rId14"/>
    <p:sldId id="294" r:id="rId15"/>
    <p:sldId id="295" r:id="rId16"/>
    <p:sldId id="279" r:id="rId17"/>
    <p:sldId id="283" r:id="rId18"/>
    <p:sldId id="288" r:id="rId19"/>
    <p:sldId id="284" r:id="rId20"/>
    <p:sldId id="285" r:id="rId21"/>
    <p:sldId id="272" r:id="rId22"/>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723" autoAdjust="0"/>
  </p:normalViewPr>
  <p:slideViewPr>
    <p:cSldViewPr snapToGrid="0" snapToObjects="1">
      <p:cViewPr varScale="1">
        <p:scale>
          <a:sx n="101" d="100"/>
          <a:sy n="101" d="100"/>
        </p:scale>
        <p:origin x="132"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4B4C3-509A-45AE-823A-A07CAE2B10BA}" type="datetimeFigureOut">
              <a:rPr lang="en-GB" smtClean="0"/>
              <a:pPr/>
              <a:t>24/09/2018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41A43-1D80-4E50-A7D2-2906B835DE04}" type="slidenum">
              <a:rPr lang="en-GB" smtClean="0"/>
              <a:pPr/>
              <a:t>‹#›</a:t>
            </a:fld>
            <a:endParaRPr lang="en-GB"/>
          </a:p>
        </p:txBody>
      </p:sp>
    </p:spTree>
    <p:extLst>
      <p:ext uri="{BB962C8B-B14F-4D97-AF65-F5344CB8AC3E}">
        <p14:creationId xmlns:p14="http://schemas.microsoft.com/office/powerpoint/2010/main" val="294632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62564"/>
            <a:ext cx="2133600" cy="365125"/>
          </a:xfrm>
        </p:spPr>
        <p:txBody>
          <a:bodyPr/>
          <a:lstStyle/>
          <a:p>
            <a:fld id="{F31A46D4-78A7-40BD-B538-D8CFB9A3A6E6}" type="datetimeFigureOut">
              <a:rPr lang="en-GB" smtClean="0"/>
              <a:t>24/09/2018</a:t>
            </a:fld>
            <a:endParaRPr lang="en-GB"/>
          </a:p>
        </p:txBody>
      </p:sp>
      <p:sp>
        <p:nvSpPr>
          <p:cNvPr id="5" name="Footer Placeholder 4"/>
          <p:cNvSpPr>
            <a:spLocks noGrp="1"/>
          </p:cNvSpPr>
          <p:nvPr>
            <p:ph type="ftr" sz="quarter" idx="11"/>
          </p:nvPr>
        </p:nvSpPr>
        <p:spPr>
          <a:xfrm>
            <a:off x="3124200" y="6062564"/>
            <a:ext cx="2895600" cy="365125"/>
          </a:xfrm>
        </p:spPr>
        <p:txBody>
          <a:bodyPr/>
          <a:lstStyle/>
          <a:p>
            <a:endParaRPr lang="en-GB"/>
          </a:p>
        </p:txBody>
      </p:sp>
      <p:sp>
        <p:nvSpPr>
          <p:cNvPr id="6" name="Slide Number Placeholder 5"/>
          <p:cNvSpPr>
            <a:spLocks noGrp="1"/>
          </p:cNvSpPr>
          <p:nvPr>
            <p:ph type="sldNum" sz="quarter" idx="12"/>
          </p:nvPr>
        </p:nvSpPr>
        <p:spPr>
          <a:xfrm>
            <a:off x="6553200" y="6057479"/>
            <a:ext cx="2133600" cy="365125"/>
          </a:xfrm>
        </p:spPr>
        <p:txBody>
          <a:bodyPr/>
          <a:lstStyle/>
          <a:p>
            <a:fld id="{9A4C30D7-8D5B-4A5A-B8C3-66CC06B46FFE}" type="slidenum">
              <a:rPr lang="en-GB" smtClean="0"/>
              <a:t>‹#›</a:t>
            </a:fld>
            <a:endParaRPr lang="en-GB"/>
          </a:p>
        </p:txBody>
      </p:sp>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3338412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A46D4-78A7-40BD-B538-D8CFB9A3A6E6}"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283597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A46D4-78A7-40BD-B538-D8CFB9A3A6E6}"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16579721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65106" y="917848"/>
            <a:ext cx="6621694" cy="1143000"/>
          </a:xfrm>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A46D4-78A7-40BD-B538-D8CFB9A3A6E6}"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712886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1A46D4-78A7-40BD-B538-D8CFB9A3A6E6}"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4000267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smtClean="0"/>
              <a:t>Click to edit Master title style</a:t>
            </a:r>
            <a:endParaRPr lang="en-GB" dirty="0"/>
          </a:p>
        </p:txBody>
      </p:sp>
      <p:sp>
        <p:nvSpPr>
          <p:cNvPr id="3" name="Content Placeholder 2"/>
          <p:cNvSpPr>
            <a:spLocks noGrp="1"/>
          </p:cNvSpPr>
          <p:nvPr>
            <p:ph sz="half" idx="1"/>
          </p:nvPr>
        </p:nvSpPr>
        <p:spPr>
          <a:xfrm>
            <a:off x="457200" y="1915192"/>
            <a:ext cx="4038600" cy="42109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1519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1A46D4-78A7-40BD-B538-D8CFB9A3A6E6}"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41898601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Text Placeholder 2"/>
          <p:cNvSpPr>
            <a:spLocks noGrp="1"/>
          </p:cNvSpPr>
          <p:nvPr>
            <p:ph type="body" idx="1"/>
          </p:nvPr>
        </p:nvSpPr>
        <p:spPr>
          <a:xfrm>
            <a:off x="457200" y="202124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661007"/>
            <a:ext cx="4040188" cy="34651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201799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661007"/>
            <a:ext cx="4041775" cy="34651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F31A46D4-78A7-40BD-B538-D8CFB9A3A6E6}" type="datetimeFigureOut">
              <a:rPr lang="en-GB" smtClean="0"/>
              <a:t>24/09/2018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2751418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1A46D4-78A7-40BD-B538-D8CFB9A3A6E6}" type="datetimeFigureOut">
              <a:rPr lang="en-GB" smtClean="0"/>
              <a:t>24/09/2018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27104099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A46D4-78A7-40BD-B538-D8CFB9A3A6E6}" type="datetimeFigureOut">
              <a:rPr lang="en-GB" smtClean="0"/>
              <a:t>24/09/2018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18125041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773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913330"/>
            <a:ext cx="5111750" cy="52128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2989780"/>
            <a:ext cx="3008313" cy="3136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1A46D4-78A7-40BD-B538-D8CFB9A3A6E6}"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2806664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92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1A46D4-78A7-40BD-B538-D8CFB9A3A6E6}"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C30D7-8D5B-4A5A-B8C3-66CC06B46FFE}" type="slidenum">
              <a:rPr lang="en-GB" smtClean="0"/>
              <a:t>‹#›</a:t>
            </a:fld>
            <a:endParaRPr lang="en-GB"/>
          </a:p>
        </p:txBody>
      </p:sp>
    </p:spTree>
    <p:extLst>
      <p:ext uri="{BB962C8B-B14F-4D97-AF65-F5344CB8AC3E}">
        <p14:creationId xmlns:p14="http://schemas.microsoft.com/office/powerpoint/2010/main" val="253716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393390"/>
            <a:ext cx="9144000" cy="464610"/>
          </a:xfrm>
          <a:prstGeom prst="rect">
            <a:avLst/>
          </a:prstGeom>
          <a:solidFill>
            <a:schemeClr val="bg2"/>
          </a:solidFill>
          <a:ln w="76200">
            <a:noFill/>
            <a:miter lim="800000"/>
            <a:headEnd/>
            <a:tailEnd/>
          </a:ln>
        </p:spPr>
        <p:txBody>
          <a:bodyPr rot="0" vert="horz" wrap="square" lIns="91440" tIns="45720" rIns="91440" bIns="45720" anchor="t" anchorCtr="0" upright="1">
            <a:noAutofit/>
          </a:bodyPr>
          <a:lstStyle/>
          <a:p>
            <a:endParaRPr lang="en-GB"/>
          </a:p>
        </p:txBody>
      </p:sp>
      <p:sp>
        <p:nvSpPr>
          <p:cNvPr id="10" name="Rectangle 9"/>
          <p:cNvSpPr>
            <a:spLocks noChangeArrowheads="1"/>
          </p:cNvSpPr>
          <p:nvPr/>
        </p:nvSpPr>
        <p:spPr bwMode="auto">
          <a:xfrm>
            <a:off x="0" y="90284"/>
            <a:ext cx="9144000" cy="746428"/>
          </a:xfrm>
          <a:prstGeom prst="rect">
            <a:avLst/>
          </a:prstGeom>
          <a:solidFill>
            <a:schemeClr val="bg2"/>
          </a:solidFill>
          <a:ln w="76200">
            <a:noFill/>
            <a:miter lim="800000"/>
            <a:headEnd/>
            <a:tailEnd/>
          </a:ln>
        </p:spPr>
        <p:txBody>
          <a:bodyPr rot="0" vert="horz" wrap="square" lIns="91440" tIns="45720" rIns="91440" bIns="45720" anchor="t" anchorCtr="0" upright="1">
            <a:noAutofit/>
          </a:bodyPr>
          <a:lstStyle/>
          <a:p>
            <a:endParaRPr lang="en-GB"/>
          </a:p>
        </p:txBody>
      </p:sp>
      <p:sp>
        <p:nvSpPr>
          <p:cNvPr id="2" name="Title Placeholder 1"/>
          <p:cNvSpPr>
            <a:spLocks noGrp="1"/>
          </p:cNvSpPr>
          <p:nvPr>
            <p:ph type="title"/>
          </p:nvPr>
        </p:nvSpPr>
        <p:spPr>
          <a:xfrm>
            <a:off x="2188396" y="995582"/>
            <a:ext cx="6498404" cy="91961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2132856"/>
            <a:ext cx="8229600" cy="38158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0009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6134C-C956-489F-B125-B82621D9190C}" type="datetimeFigureOut">
              <a:rPr lang="en-GB" smtClean="0"/>
              <a:t>24/09/2018</a:t>
            </a:fld>
            <a:endParaRPr lang="en-GB"/>
          </a:p>
        </p:txBody>
      </p:sp>
      <p:sp>
        <p:nvSpPr>
          <p:cNvPr id="5" name="Footer Placeholder 4"/>
          <p:cNvSpPr>
            <a:spLocks noGrp="1"/>
          </p:cNvSpPr>
          <p:nvPr>
            <p:ph type="ftr" sz="quarter" idx="3"/>
          </p:nvPr>
        </p:nvSpPr>
        <p:spPr>
          <a:xfrm>
            <a:off x="3124200" y="60009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99583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BD6A4-6E47-4007-9540-47A78FA034DE}" type="slidenum">
              <a:rPr lang="en-GB" smtClean="0"/>
              <a:t>‹#›</a:t>
            </a:fld>
            <a:endParaRPr lang="en-GB"/>
          </a:p>
        </p:txBody>
      </p:sp>
      <p:sp>
        <p:nvSpPr>
          <p:cNvPr id="7" name="Rectangle 6"/>
          <p:cNvSpPr>
            <a:spLocks noChangeArrowheads="1"/>
          </p:cNvSpPr>
          <p:nvPr/>
        </p:nvSpPr>
        <p:spPr bwMode="auto">
          <a:xfrm>
            <a:off x="0" y="0"/>
            <a:ext cx="9144000" cy="746428"/>
          </a:xfrm>
          <a:prstGeom prst="rect">
            <a:avLst/>
          </a:prstGeom>
          <a:solidFill>
            <a:srgbClr val="8AB5E1"/>
          </a:solidFill>
          <a:ln w="76200">
            <a:noFill/>
            <a:miter lim="800000"/>
            <a:headEnd/>
            <a:tailEnd/>
          </a:ln>
        </p:spPr>
        <p:txBody>
          <a:bodyPr rot="0" vert="horz" wrap="square" lIns="91440" tIns="45720" rIns="91440" bIns="45720" anchor="t" anchorCtr="0" upright="1">
            <a:noAutofit/>
          </a:bodyPr>
          <a:lstStyle/>
          <a:p>
            <a:endParaRPr lang="en-GB"/>
          </a:p>
        </p:txBody>
      </p:sp>
      <p:sp>
        <p:nvSpPr>
          <p:cNvPr id="9" name="Rectangle 8"/>
          <p:cNvSpPr>
            <a:spLocks noChangeArrowheads="1"/>
          </p:cNvSpPr>
          <p:nvPr/>
        </p:nvSpPr>
        <p:spPr bwMode="auto">
          <a:xfrm>
            <a:off x="0" y="6484786"/>
            <a:ext cx="9144000" cy="373214"/>
          </a:xfrm>
          <a:prstGeom prst="rect">
            <a:avLst/>
          </a:prstGeom>
          <a:solidFill>
            <a:srgbClr val="8AB5E1"/>
          </a:solidFill>
          <a:ln w="76200">
            <a:noFill/>
            <a:miter lim="800000"/>
            <a:headEnd/>
            <a:tailEnd/>
          </a:ln>
        </p:spPr>
        <p:txBody>
          <a:bodyPr rot="0" vert="horz" wrap="square" lIns="91440" tIns="45720" rIns="91440" bIns="45720" anchor="t" anchorCtr="0" upright="1">
            <a:noAutofit/>
          </a:bodyPr>
          <a:lstStyle/>
          <a:p>
            <a:endParaRPr lang="en-GB"/>
          </a:p>
        </p:txBody>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677" y="203461"/>
            <a:ext cx="1570271" cy="1543146"/>
          </a:xfrm>
          <a:prstGeom prst="rect">
            <a:avLst/>
          </a:prstGeom>
          <a:effectLst>
            <a:glow rad="88900">
              <a:schemeClr val="bg1"/>
            </a:glow>
          </a:effectLst>
        </p:spPr>
      </p:pic>
    </p:spTree>
    <p:extLst>
      <p:ext uri="{BB962C8B-B14F-4D97-AF65-F5344CB8AC3E}">
        <p14:creationId xmlns:p14="http://schemas.microsoft.com/office/powerpoint/2010/main" val="1665642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940050"/>
            <a:ext cx="7772400" cy="1470025"/>
          </a:xfrm>
        </p:spPr>
        <p:txBody>
          <a:bodyPr/>
          <a:lstStyle/>
          <a:p>
            <a:r>
              <a:rPr lang="en-GB" dirty="0" smtClean="0"/>
              <a:t>Fundraising for </a:t>
            </a:r>
            <a:r>
              <a:rPr lang="en-GB" dirty="0" smtClean="0"/>
              <a:t/>
            </a:r>
            <a:br>
              <a:rPr lang="en-GB" dirty="0" smtClean="0"/>
            </a:br>
            <a:r>
              <a:rPr lang="en-GB" dirty="0" smtClean="0"/>
              <a:t>Charity </a:t>
            </a:r>
            <a:r>
              <a:rPr lang="en-GB" dirty="0" smtClean="0"/>
              <a:t>and your </a:t>
            </a:r>
            <a:r>
              <a:rPr lang="en-GB" dirty="0" smtClean="0"/>
              <a:t>Club/Society</a:t>
            </a:r>
            <a:endParaRPr lang="en-GB" dirty="0"/>
          </a:p>
        </p:txBody>
      </p:sp>
      <p:sp>
        <p:nvSpPr>
          <p:cNvPr id="3" name="Subtitle 2"/>
          <p:cNvSpPr>
            <a:spLocks noGrp="1"/>
          </p:cNvSpPr>
          <p:nvPr>
            <p:ph type="subTitle" idx="1"/>
          </p:nvPr>
        </p:nvSpPr>
        <p:spPr>
          <a:xfrm>
            <a:off x="1466850" y="5781675"/>
            <a:ext cx="6400800" cy="561975"/>
          </a:xfrm>
        </p:spPr>
        <p:txBody>
          <a:bodyPr>
            <a:normAutofit lnSpcReduction="10000"/>
          </a:bodyPr>
          <a:lstStyle/>
          <a:p>
            <a:r>
              <a:rPr lang="en-GB" dirty="0" smtClean="0"/>
              <a:t>Eleanor &amp; Lyndsey</a:t>
            </a:r>
            <a:endParaRPr lang="en-GB" dirty="0"/>
          </a:p>
        </p:txBody>
      </p:sp>
    </p:spTree>
    <p:extLst>
      <p:ext uri="{BB962C8B-B14F-4D97-AF65-F5344CB8AC3E}">
        <p14:creationId xmlns:p14="http://schemas.microsoft.com/office/powerpoint/2010/main" val="224861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56" y="3013348"/>
            <a:ext cx="3745144" cy="1730102"/>
          </a:xfrm>
        </p:spPr>
        <p:txBody>
          <a:bodyPr>
            <a:noAutofit/>
          </a:bodyPr>
          <a:lstStyle/>
          <a:p>
            <a:pPr algn="l"/>
            <a:r>
              <a:rPr lang="en-GB" sz="6000" dirty="0" smtClean="0"/>
              <a:t>Charity </a:t>
            </a:r>
            <a:br>
              <a:rPr lang="en-GB" sz="6000" dirty="0" smtClean="0"/>
            </a:br>
            <a:r>
              <a:rPr lang="en-GB" sz="6000" dirty="0" smtClean="0"/>
              <a:t>Legislation</a:t>
            </a:r>
            <a:endParaRPr lang="en-GB" sz="6000" dirty="0"/>
          </a:p>
        </p:txBody>
      </p:sp>
    </p:spTree>
    <p:extLst>
      <p:ext uri="{BB962C8B-B14F-4D97-AF65-F5344CB8AC3E}">
        <p14:creationId xmlns:p14="http://schemas.microsoft.com/office/powerpoint/2010/main" val="1914220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a:t>All </a:t>
            </a:r>
            <a:r>
              <a:rPr lang="en-GB" dirty="0" smtClean="0"/>
              <a:t>Fundraising </a:t>
            </a:r>
            <a:r>
              <a:rPr lang="en-GB" dirty="0"/>
              <a:t>in the SU is...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833" y="2952749"/>
            <a:ext cx="6115567" cy="2136353"/>
          </a:xfrm>
        </p:spPr>
      </p:pic>
    </p:spTree>
    <p:extLst>
      <p:ext uri="{BB962C8B-B14F-4D97-AF65-F5344CB8AC3E}">
        <p14:creationId xmlns:p14="http://schemas.microsoft.com/office/powerpoint/2010/main" val="332002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This means…</a:t>
            </a:r>
            <a:endParaRPr lang="en-GB" dirty="0"/>
          </a:p>
        </p:txBody>
      </p:sp>
      <p:sp>
        <p:nvSpPr>
          <p:cNvPr id="3" name="Content Placeholder 2"/>
          <p:cNvSpPr>
            <a:spLocks noGrp="1"/>
          </p:cNvSpPr>
          <p:nvPr>
            <p:ph idx="1"/>
          </p:nvPr>
        </p:nvSpPr>
        <p:spPr/>
        <p:txBody>
          <a:bodyPr>
            <a:normAutofit fontScale="85000" lnSpcReduction="10000"/>
          </a:bodyPr>
          <a:lstStyle/>
          <a:p>
            <a:r>
              <a:rPr lang="en-GB" dirty="0"/>
              <a:t>RAG logo has to be on all publicity </a:t>
            </a:r>
          </a:p>
          <a:p>
            <a:r>
              <a:rPr lang="en-GB" dirty="0" smtClean="0"/>
              <a:t>A </a:t>
            </a:r>
            <a:r>
              <a:rPr lang="en-GB" dirty="0"/>
              <a:t>sports </a:t>
            </a:r>
            <a:r>
              <a:rPr lang="en-GB" dirty="0" smtClean="0"/>
              <a:t>club you </a:t>
            </a:r>
            <a:r>
              <a:rPr lang="en-GB" dirty="0"/>
              <a:t>are working ‘in association with RAG’</a:t>
            </a:r>
          </a:p>
          <a:p>
            <a:r>
              <a:rPr lang="en-GB" dirty="0" smtClean="0"/>
              <a:t>RAG &amp; the SU need </a:t>
            </a:r>
            <a:r>
              <a:rPr lang="en-GB" dirty="0"/>
              <a:t>to know about it before the event is publicised/happens</a:t>
            </a:r>
          </a:p>
          <a:p>
            <a:r>
              <a:rPr lang="en-GB" dirty="0"/>
              <a:t>RAG committee needs to know if it clashes with any of their events</a:t>
            </a:r>
          </a:p>
          <a:p>
            <a:r>
              <a:rPr lang="en-GB" dirty="0" smtClean="0"/>
              <a:t>RAG &amp; the SU need </a:t>
            </a:r>
            <a:r>
              <a:rPr lang="en-GB" dirty="0"/>
              <a:t>to know the total amount raised</a:t>
            </a:r>
          </a:p>
          <a:p>
            <a:r>
              <a:rPr lang="en-GB" dirty="0"/>
              <a:t>Money needs to be paid into the RAG account</a:t>
            </a:r>
          </a:p>
          <a:p>
            <a:endParaRPr lang="en-GB" dirty="0"/>
          </a:p>
        </p:txBody>
      </p:sp>
    </p:spTree>
    <p:extLst>
      <p:ext uri="{BB962C8B-B14F-4D97-AF65-F5344CB8AC3E}">
        <p14:creationId xmlns:p14="http://schemas.microsoft.com/office/powerpoint/2010/main" val="112401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Charity Legislation</a:t>
            </a:r>
            <a:endParaRPr lang="en-GB" dirty="0"/>
          </a:p>
        </p:txBody>
      </p:sp>
      <p:sp>
        <p:nvSpPr>
          <p:cNvPr id="3" name="Content Placeholder 2"/>
          <p:cNvSpPr>
            <a:spLocks noGrp="1"/>
          </p:cNvSpPr>
          <p:nvPr>
            <p:ph idx="1"/>
          </p:nvPr>
        </p:nvSpPr>
        <p:spPr>
          <a:xfrm>
            <a:off x="295275" y="2132857"/>
            <a:ext cx="8229600" cy="4220318"/>
          </a:xfrm>
        </p:spPr>
        <p:txBody>
          <a:bodyPr>
            <a:normAutofit fontScale="55000" lnSpcReduction="20000"/>
          </a:bodyPr>
          <a:lstStyle/>
          <a:p>
            <a:pPr marL="0" indent="0">
              <a:buNone/>
            </a:pPr>
            <a:r>
              <a:rPr lang="en-GB" sz="2900" b="1" dirty="0" smtClean="0"/>
              <a:t>Take Responsibility for your fundraising. – Be clear and truthful </a:t>
            </a:r>
          </a:p>
          <a:p>
            <a:pPr marL="0" indent="0">
              <a:buNone/>
            </a:pPr>
            <a:endParaRPr lang="en-GB" sz="2900" b="1" dirty="0" smtClean="0"/>
          </a:p>
          <a:p>
            <a:pPr marL="0" indent="0">
              <a:buNone/>
            </a:pPr>
            <a:r>
              <a:rPr lang="en-GB" sz="2900" dirty="0" smtClean="0"/>
              <a:t>There are standards to follow in how you ask for money, and a system to investigate complaints from the public about fundraising. </a:t>
            </a:r>
          </a:p>
          <a:p>
            <a:pPr marL="0" indent="0">
              <a:buNone/>
            </a:pPr>
            <a:endParaRPr lang="en-GB" sz="2900" dirty="0"/>
          </a:p>
          <a:p>
            <a:pPr marL="0" indent="0">
              <a:buNone/>
            </a:pPr>
            <a:r>
              <a:rPr lang="en-GB" sz="2900" dirty="0" smtClean="0"/>
              <a:t>It’s really important that you know what the rules are so that you can make sure you always fundraise the right way. </a:t>
            </a:r>
          </a:p>
          <a:p>
            <a:pPr marL="0" indent="0">
              <a:buNone/>
            </a:pPr>
            <a:endParaRPr lang="en-GB" sz="2900" dirty="0" smtClean="0"/>
          </a:p>
          <a:p>
            <a:pPr>
              <a:buFontTx/>
              <a:buChar char="-"/>
            </a:pPr>
            <a:r>
              <a:rPr lang="en-GB" sz="2900" dirty="0" smtClean="0"/>
              <a:t>Handling donations safely and securely </a:t>
            </a:r>
          </a:p>
          <a:p>
            <a:pPr>
              <a:buFontTx/>
              <a:buChar char="-"/>
            </a:pPr>
            <a:r>
              <a:rPr lang="en-GB" sz="2900" dirty="0" smtClean="0"/>
              <a:t>Honouring your promises to supporters </a:t>
            </a:r>
          </a:p>
          <a:p>
            <a:pPr>
              <a:buFontTx/>
              <a:buChar char="-"/>
            </a:pPr>
            <a:r>
              <a:rPr lang="en-GB" sz="2900" dirty="0" smtClean="0"/>
              <a:t>Taking responsibility for your fundraising </a:t>
            </a:r>
          </a:p>
          <a:p>
            <a:pPr>
              <a:buFontTx/>
              <a:buChar char="-"/>
            </a:pPr>
            <a:r>
              <a:rPr lang="en-GB" sz="2900" dirty="0" smtClean="0"/>
              <a:t>Treating the public fairly and with respect </a:t>
            </a:r>
          </a:p>
          <a:p>
            <a:pPr>
              <a:buFontTx/>
              <a:buChar char="-"/>
            </a:pPr>
            <a:r>
              <a:rPr lang="en-GB" sz="2900" dirty="0" smtClean="0"/>
              <a:t>Being clear and truthful </a:t>
            </a:r>
            <a:endParaRPr lang="en-GB" sz="2900" dirty="0"/>
          </a:p>
          <a:p>
            <a:pPr marL="0" indent="0">
              <a:buNone/>
            </a:pPr>
            <a:endParaRPr lang="en-GB" sz="2900" dirty="0"/>
          </a:p>
          <a:p>
            <a:pPr marL="0" indent="0">
              <a:buNone/>
            </a:pPr>
            <a:r>
              <a:rPr lang="en-GB" sz="2900" dirty="0" smtClean="0"/>
              <a:t>As </a:t>
            </a:r>
            <a:r>
              <a:rPr lang="en-GB" sz="2900" dirty="0"/>
              <a:t>Worcester Students’ Union is a UK registered charity it is subject to legislation contained in the Charities Act, this means that all charity fundraising must go through the RAG account due to rules around one charity donating to another charity</a:t>
            </a:r>
            <a:r>
              <a:rPr lang="en-GB" sz="2900" dirty="0" smtClean="0"/>
              <a:t>.</a:t>
            </a:r>
          </a:p>
          <a:p>
            <a:pPr marL="0" indent="0">
              <a:buNone/>
            </a:pPr>
            <a:endParaRPr lang="en-GB" sz="2000" dirty="0"/>
          </a:p>
        </p:txBody>
      </p:sp>
    </p:spTree>
    <p:extLst>
      <p:ext uri="{BB962C8B-B14F-4D97-AF65-F5344CB8AC3E}">
        <p14:creationId xmlns:p14="http://schemas.microsoft.com/office/powerpoint/2010/main" val="2130424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Other legal requirements</a:t>
            </a:r>
          </a:p>
        </p:txBody>
      </p:sp>
      <p:sp>
        <p:nvSpPr>
          <p:cNvPr id="3" name="Content Placeholder 2"/>
          <p:cNvSpPr>
            <a:spLocks noGrp="1"/>
          </p:cNvSpPr>
          <p:nvPr>
            <p:ph idx="1"/>
          </p:nvPr>
        </p:nvSpPr>
        <p:spPr>
          <a:xfrm>
            <a:off x="457200" y="2742457"/>
            <a:ext cx="8229600" cy="2305794"/>
          </a:xfrm>
        </p:spPr>
        <p:txBody>
          <a:bodyPr/>
          <a:lstStyle/>
          <a:p>
            <a:r>
              <a:rPr lang="en-GB" dirty="0"/>
              <a:t>What % of money taken will go to charity</a:t>
            </a:r>
          </a:p>
          <a:p>
            <a:r>
              <a:rPr lang="en-GB" dirty="0"/>
              <a:t>Have the charities registration number displayed </a:t>
            </a:r>
            <a:r>
              <a:rPr lang="en-GB"/>
              <a:t>-  </a:t>
            </a:r>
            <a:r>
              <a:rPr lang="en-GB" smtClean="0"/>
              <a:t>you </a:t>
            </a:r>
            <a:r>
              <a:rPr lang="en-GB" dirty="0"/>
              <a:t>can only raise for registered charities</a:t>
            </a:r>
          </a:p>
          <a:p>
            <a:endParaRPr lang="en-GB" dirty="0"/>
          </a:p>
        </p:txBody>
      </p:sp>
    </p:spTree>
    <p:extLst>
      <p:ext uri="{BB962C8B-B14F-4D97-AF65-F5344CB8AC3E}">
        <p14:creationId xmlns:p14="http://schemas.microsoft.com/office/powerpoint/2010/main" val="429043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Code of Conduct</a:t>
            </a:r>
          </a:p>
        </p:txBody>
      </p:sp>
      <p:sp>
        <p:nvSpPr>
          <p:cNvPr id="4" name="Content Placeholder 2"/>
          <p:cNvSpPr>
            <a:spLocks noGrp="1"/>
          </p:cNvSpPr>
          <p:nvPr>
            <p:ph idx="1"/>
          </p:nvPr>
        </p:nvSpPr>
        <p:spPr>
          <a:xfrm>
            <a:off x="457200" y="2151164"/>
            <a:ext cx="8229600" cy="3486894"/>
          </a:xfrm>
        </p:spPr>
        <p:txBody>
          <a:bodyPr/>
          <a:lstStyle/>
          <a:p>
            <a:r>
              <a:rPr lang="en-GB" sz="1800" dirty="0" smtClean="0"/>
              <a:t>Do not smoke, drink take drugs while representing a charity</a:t>
            </a:r>
          </a:p>
          <a:p>
            <a:r>
              <a:rPr lang="en-GB" sz="1800" dirty="0" smtClean="0"/>
              <a:t>Do </a:t>
            </a:r>
            <a:r>
              <a:rPr lang="en-GB" sz="1800" dirty="0" smtClean="0"/>
              <a:t>not d</a:t>
            </a:r>
            <a:r>
              <a:rPr lang="en-GB" sz="1800" dirty="0" smtClean="0"/>
              <a:t>ress </a:t>
            </a:r>
            <a:r>
              <a:rPr lang="en-GB" sz="1800" dirty="0" smtClean="0"/>
              <a:t>inappropriately</a:t>
            </a:r>
          </a:p>
          <a:p>
            <a:r>
              <a:rPr lang="en-GB" sz="1800" dirty="0" smtClean="0"/>
              <a:t>Do not act in a vulgar, abusive or in an aggressive manner</a:t>
            </a:r>
          </a:p>
          <a:p>
            <a:r>
              <a:rPr lang="en-GB" sz="1800" dirty="0" smtClean="0"/>
              <a:t>Do not Exploit their position </a:t>
            </a:r>
          </a:p>
          <a:p>
            <a:r>
              <a:rPr lang="en-GB" sz="1800" dirty="0" smtClean="0"/>
              <a:t>Do not guilt people into donating because ‘it’s for charity’</a:t>
            </a:r>
          </a:p>
          <a:p>
            <a:r>
              <a:rPr lang="en-GB" sz="1800" dirty="0" smtClean="0"/>
              <a:t>Do not do anything that will make anyone in the vicinity anxious</a:t>
            </a:r>
          </a:p>
          <a:p>
            <a:r>
              <a:rPr lang="en-GB" sz="1800" dirty="0" smtClean="0"/>
              <a:t>Be open and honest at all times</a:t>
            </a:r>
          </a:p>
          <a:p>
            <a:r>
              <a:rPr lang="en-GB" sz="1800" dirty="0" smtClean="0"/>
              <a:t>Ensure that you have the correct permissions and paperwork including risk assessments and insurance</a:t>
            </a:r>
          </a:p>
          <a:p>
            <a:r>
              <a:rPr lang="en-GB" sz="1800" dirty="0" smtClean="0"/>
              <a:t>Do not be misleading in anyway</a:t>
            </a:r>
            <a:endParaRPr lang="en-GB" sz="1800" dirty="0"/>
          </a:p>
        </p:txBody>
      </p:sp>
    </p:spTree>
    <p:extLst>
      <p:ext uri="{BB962C8B-B14F-4D97-AF65-F5344CB8AC3E}">
        <p14:creationId xmlns:p14="http://schemas.microsoft.com/office/powerpoint/2010/main" val="1406993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692946"/>
            <a:ext cx="6621694" cy="1143000"/>
          </a:xfrm>
        </p:spPr>
        <p:txBody>
          <a:bodyPr>
            <a:normAutofit fontScale="90000"/>
          </a:bodyPr>
          <a:lstStyle/>
          <a:p>
            <a:pPr algn="l"/>
            <a:r>
              <a:rPr lang="en-GB" dirty="0" smtClean="0"/>
              <a:t>Planning an </a:t>
            </a:r>
            <a:br>
              <a:rPr lang="en-GB" dirty="0" smtClean="0"/>
            </a:br>
            <a:r>
              <a:rPr lang="en-GB" dirty="0" smtClean="0"/>
              <a:t>Innovative Event</a:t>
            </a:r>
            <a:endParaRPr lang="en-GB" dirty="0"/>
          </a:p>
        </p:txBody>
      </p:sp>
      <p:sp>
        <p:nvSpPr>
          <p:cNvPr id="3" name="Content Placeholder 2"/>
          <p:cNvSpPr>
            <a:spLocks noGrp="1"/>
          </p:cNvSpPr>
          <p:nvPr>
            <p:ph idx="1"/>
          </p:nvPr>
        </p:nvSpPr>
        <p:spPr>
          <a:xfrm>
            <a:off x="295275" y="3952132"/>
            <a:ext cx="2981325" cy="600818"/>
          </a:xfrm>
        </p:spPr>
        <p:txBody>
          <a:bodyPr/>
          <a:lstStyle/>
          <a:p>
            <a:pPr marL="0" indent="0">
              <a:buNone/>
            </a:pPr>
            <a:r>
              <a:rPr lang="en-GB" dirty="0" smtClean="0"/>
              <a:t>NO BAKE SALES </a:t>
            </a:r>
            <a:endParaRPr lang="en-GB" dirty="0"/>
          </a:p>
        </p:txBody>
      </p:sp>
    </p:spTree>
    <p:extLst>
      <p:ext uri="{BB962C8B-B14F-4D97-AF65-F5344CB8AC3E}">
        <p14:creationId xmlns:p14="http://schemas.microsoft.com/office/powerpoint/2010/main" val="3148959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656" y="917848"/>
            <a:ext cx="6621694" cy="1143000"/>
          </a:xfrm>
        </p:spPr>
        <p:txBody>
          <a:bodyPr/>
          <a:lstStyle/>
          <a:p>
            <a:r>
              <a:rPr lang="en-GB" dirty="0" smtClean="0"/>
              <a:t>Activity</a:t>
            </a:r>
            <a:endParaRPr lang="en-GB" dirty="0"/>
          </a:p>
        </p:txBody>
      </p:sp>
      <p:sp>
        <p:nvSpPr>
          <p:cNvPr id="3" name="Content Placeholder 2"/>
          <p:cNvSpPr>
            <a:spLocks noGrp="1"/>
          </p:cNvSpPr>
          <p:nvPr>
            <p:ph idx="1"/>
          </p:nvPr>
        </p:nvSpPr>
        <p:spPr>
          <a:xfrm>
            <a:off x="533400" y="2638425"/>
            <a:ext cx="8229600" cy="2438400"/>
          </a:xfrm>
        </p:spPr>
        <p:txBody>
          <a:bodyPr>
            <a:noAutofit/>
          </a:bodyPr>
          <a:lstStyle/>
          <a:p>
            <a:pPr marL="0" indent="0" algn="ctr">
              <a:buNone/>
            </a:pPr>
            <a:r>
              <a:rPr lang="en-GB" sz="3600" dirty="0" smtClean="0"/>
              <a:t>You have 10 minutes to come up with as many innovative Fundraising events for either your </a:t>
            </a:r>
            <a:r>
              <a:rPr lang="en-GB" sz="3600" dirty="0" smtClean="0"/>
              <a:t>club/society </a:t>
            </a:r>
            <a:r>
              <a:rPr lang="en-GB" sz="3600" dirty="0" smtClean="0"/>
              <a:t>or for charity. </a:t>
            </a:r>
          </a:p>
        </p:txBody>
      </p:sp>
      <p:sp>
        <p:nvSpPr>
          <p:cNvPr id="4" name="TextBox 3"/>
          <p:cNvSpPr txBox="1"/>
          <p:nvPr/>
        </p:nvSpPr>
        <p:spPr>
          <a:xfrm>
            <a:off x="1362075" y="4667250"/>
            <a:ext cx="6048375" cy="1661993"/>
          </a:xfrm>
          <a:prstGeom prst="rect">
            <a:avLst/>
          </a:prstGeom>
          <a:noFill/>
        </p:spPr>
        <p:txBody>
          <a:bodyPr wrap="square" rtlCol="0">
            <a:spAutoFit/>
          </a:bodyPr>
          <a:lstStyle/>
          <a:p>
            <a:pPr algn="ctr"/>
            <a:r>
              <a:rPr lang="en-GB" sz="2800" dirty="0" smtClean="0"/>
              <a:t>Now pick one of those ideas and plan the fundraiser. Provide </a:t>
            </a:r>
            <a:r>
              <a:rPr lang="en-GB" sz="2800" dirty="0"/>
              <a:t>as much detail as you can </a:t>
            </a:r>
          </a:p>
          <a:p>
            <a:endParaRPr lang="en-GB" dirty="0"/>
          </a:p>
        </p:txBody>
      </p:sp>
    </p:spTree>
    <p:extLst>
      <p:ext uri="{BB962C8B-B14F-4D97-AF65-F5344CB8AC3E}">
        <p14:creationId xmlns:p14="http://schemas.microsoft.com/office/powerpoint/2010/main" val="7532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“Unique, fun and often mischievous”</a:t>
            </a:r>
            <a:endParaRPr lang="en-GB" dirty="0"/>
          </a:p>
        </p:txBody>
      </p:sp>
      <p:sp>
        <p:nvSpPr>
          <p:cNvPr id="3" name="Content Placeholder 2"/>
          <p:cNvSpPr>
            <a:spLocks noGrp="1"/>
          </p:cNvSpPr>
          <p:nvPr>
            <p:ph idx="1"/>
          </p:nvPr>
        </p:nvSpPr>
        <p:spPr>
          <a:xfrm>
            <a:off x="457200" y="2837706"/>
            <a:ext cx="8229600" cy="2772519"/>
          </a:xfrm>
        </p:spPr>
        <p:txBody>
          <a:bodyPr/>
          <a:lstStyle/>
          <a:p>
            <a:r>
              <a:rPr lang="en-GB" dirty="0" smtClean="0"/>
              <a:t>The opportunities for creative fundraising ideas are endless</a:t>
            </a:r>
          </a:p>
          <a:p>
            <a:r>
              <a:rPr lang="en-GB" dirty="0" smtClean="0"/>
              <a:t>We want to support you to fundraise safely, have fun and raise awareness for good causes (where applicable). </a:t>
            </a:r>
            <a:endParaRPr lang="en-GB" dirty="0"/>
          </a:p>
        </p:txBody>
      </p:sp>
    </p:spTree>
    <p:extLst>
      <p:ext uri="{BB962C8B-B14F-4D97-AF65-F5344CB8AC3E}">
        <p14:creationId xmlns:p14="http://schemas.microsoft.com/office/powerpoint/2010/main" val="1899570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need to know</a:t>
            </a:r>
            <a:endParaRPr lang="en-GB" dirty="0"/>
          </a:p>
        </p:txBody>
      </p:sp>
      <p:sp>
        <p:nvSpPr>
          <p:cNvPr id="3" name="Content Placeholder 2"/>
          <p:cNvSpPr>
            <a:spLocks noGrp="1"/>
          </p:cNvSpPr>
          <p:nvPr>
            <p:ph idx="1"/>
          </p:nvPr>
        </p:nvSpPr>
        <p:spPr/>
        <p:txBody>
          <a:bodyPr>
            <a:normAutofit lnSpcReduction="10000"/>
          </a:bodyPr>
          <a:lstStyle/>
          <a:p>
            <a:r>
              <a:rPr lang="en-GB" dirty="0"/>
              <a:t>Think of a fundraising idea – think outside the box</a:t>
            </a:r>
          </a:p>
          <a:p>
            <a:r>
              <a:rPr lang="en-GB" dirty="0"/>
              <a:t>Book a bucket and set up any online fundraising links </a:t>
            </a:r>
          </a:p>
          <a:p>
            <a:r>
              <a:rPr lang="en-GB" dirty="0"/>
              <a:t>Promotion – have the correct information </a:t>
            </a:r>
          </a:p>
          <a:p>
            <a:r>
              <a:rPr lang="en-GB" dirty="0"/>
              <a:t>Fill out the relevant forms </a:t>
            </a:r>
          </a:p>
          <a:p>
            <a:r>
              <a:rPr lang="en-GB" dirty="0"/>
              <a:t>LET THE SU AND RAG </a:t>
            </a:r>
            <a:r>
              <a:rPr lang="en-GB" dirty="0" smtClean="0"/>
              <a:t>COMMITTEE KNOW</a:t>
            </a:r>
            <a:r>
              <a:rPr lang="en-GB" dirty="0"/>
              <a:t>! </a:t>
            </a:r>
          </a:p>
          <a:p>
            <a:endParaRPr lang="en-GB" dirty="0"/>
          </a:p>
        </p:txBody>
      </p:sp>
    </p:spTree>
    <p:extLst>
      <p:ext uri="{BB962C8B-B14F-4D97-AF65-F5344CB8AC3E}">
        <p14:creationId xmlns:p14="http://schemas.microsoft.com/office/powerpoint/2010/main" val="220209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session</a:t>
            </a:r>
            <a:endParaRPr lang="en-GB" dirty="0"/>
          </a:p>
        </p:txBody>
      </p:sp>
      <p:sp>
        <p:nvSpPr>
          <p:cNvPr id="3" name="Content Placeholder 2"/>
          <p:cNvSpPr>
            <a:spLocks noGrp="1"/>
          </p:cNvSpPr>
          <p:nvPr>
            <p:ph idx="1"/>
          </p:nvPr>
        </p:nvSpPr>
        <p:spPr>
          <a:xfrm>
            <a:off x="457200" y="2228850"/>
            <a:ext cx="7591425" cy="3848099"/>
          </a:xfrm>
        </p:spPr>
        <p:txBody>
          <a:bodyPr>
            <a:noAutofit/>
          </a:bodyPr>
          <a:lstStyle/>
          <a:p>
            <a:r>
              <a:rPr lang="en-GB" sz="2800" dirty="0" smtClean="0"/>
              <a:t>To </a:t>
            </a:r>
            <a:r>
              <a:rPr lang="en-GB" sz="2800" dirty="0"/>
              <a:t>understand why you should fundraise </a:t>
            </a:r>
          </a:p>
          <a:p>
            <a:r>
              <a:rPr lang="en-GB" sz="2800" dirty="0" smtClean="0"/>
              <a:t>To </a:t>
            </a:r>
            <a:r>
              <a:rPr lang="en-GB" sz="2800" dirty="0"/>
              <a:t>understand what is Rag and how you can get involved </a:t>
            </a:r>
          </a:p>
          <a:p>
            <a:r>
              <a:rPr lang="en-GB" sz="2800" dirty="0" smtClean="0"/>
              <a:t>To </a:t>
            </a:r>
            <a:r>
              <a:rPr lang="en-GB" sz="2800" dirty="0"/>
              <a:t>understand charity legislation and it’s importance </a:t>
            </a:r>
          </a:p>
          <a:p>
            <a:r>
              <a:rPr lang="en-GB" sz="2800" dirty="0" smtClean="0"/>
              <a:t>To </a:t>
            </a:r>
            <a:r>
              <a:rPr lang="en-GB" sz="2800" dirty="0"/>
              <a:t>understand the different events </a:t>
            </a:r>
            <a:r>
              <a:rPr lang="en-GB" sz="2800" dirty="0" smtClean="0"/>
              <a:t>you </a:t>
            </a:r>
            <a:r>
              <a:rPr lang="en-GB" sz="2800" dirty="0"/>
              <a:t>can plan  and how to do it</a:t>
            </a:r>
          </a:p>
        </p:txBody>
      </p:sp>
    </p:spTree>
    <p:extLst>
      <p:ext uri="{BB962C8B-B14F-4D97-AF65-F5344CB8AC3E}">
        <p14:creationId xmlns:p14="http://schemas.microsoft.com/office/powerpoint/2010/main" val="4094291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228600" y="2247156"/>
            <a:ext cx="8229600" cy="3458319"/>
          </a:xfrm>
        </p:spPr>
        <p:txBody>
          <a:bodyPr>
            <a:normAutofit lnSpcReduction="10000"/>
          </a:bodyPr>
          <a:lstStyle/>
          <a:p>
            <a:r>
              <a:rPr lang="en-GB" sz="2400" dirty="0" smtClean="0"/>
              <a:t>Fundraising is the way in which charities ask for donations </a:t>
            </a:r>
            <a:r>
              <a:rPr lang="en-GB" sz="2400" dirty="0"/>
              <a:t> </a:t>
            </a:r>
            <a:r>
              <a:rPr lang="en-GB" sz="2400" dirty="0" smtClean="0"/>
              <a:t>and raise awareness </a:t>
            </a:r>
          </a:p>
          <a:p>
            <a:r>
              <a:rPr lang="en-GB" sz="2400" dirty="0" smtClean="0"/>
              <a:t>You should get involved with RAG in any way you can </a:t>
            </a:r>
          </a:p>
          <a:p>
            <a:r>
              <a:rPr lang="en-GB" sz="2400" dirty="0" smtClean="0"/>
              <a:t>Remember not to shake the buckets and that charity legislation is really important </a:t>
            </a:r>
          </a:p>
          <a:p>
            <a:r>
              <a:rPr lang="en-GB" sz="2400" dirty="0" smtClean="0"/>
              <a:t>Don’t do a cake sale, stand out and use the event ideas to come up with something different. You want to be unique with your fundraising. </a:t>
            </a:r>
          </a:p>
          <a:p>
            <a:r>
              <a:rPr lang="en-GB" sz="2400" dirty="0" smtClean="0"/>
              <a:t>The SU and RAG are here to support you so use us! </a:t>
            </a:r>
            <a:endParaRPr lang="en-GB" sz="2400" dirty="0"/>
          </a:p>
        </p:txBody>
      </p:sp>
    </p:spTree>
    <p:extLst>
      <p:ext uri="{BB962C8B-B14F-4D97-AF65-F5344CB8AC3E}">
        <p14:creationId xmlns:p14="http://schemas.microsoft.com/office/powerpoint/2010/main" val="3209299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hank you 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38201"/>
            <a:ext cx="9195979" cy="5464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Image result for any questions png"/>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3231" t="19885" r="27784" b="23921"/>
          <a:stretch/>
        </p:blipFill>
        <p:spPr bwMode="auto">
          <a:xfrm>
            <a:off x="2478070" y="3859618"/>
            <a:ext cx="3772617" cy="1792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55" y="3137173"/>
            <a:ext cx="4249969" cy="1143000"/>
          </a:xfrm>
        </p:spPr>
        <p:txBody>
          <a:bodyPr>
            <a:noAutofit/>
          </a:bodyPr>
          <a:lstStyle/>
          <a:p>
            <a:pPr algn="l"/>
            <a:r>
              <a:rPr lang="en-GB" sz="6000" dirty="0" smtClean="0"/>
              <a:t>Fundraising </a:t>
            </a:r>
            <a:endParaRPr lang="en-GB" sz="6000" dirty="0"/>
          </a:p>
        </p:txBody>
      </p:sp>
    </p:spTree>
    <p:extLst>
      <p:ext uri="{BB962C8B-B14F-4D97-AF65-F5344CB8AC3E}">
        <p14:creationId xmlns:p14="http://schemas.microsoft.com/office/powerpoint/2010/main" val="3281506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9774" y="917848"/>
            <a:ext cx="2867025" cy="1143000"/>
          </a:xfrm>
        </p:spPr>
        <p:txBody>
          <a:bodyPr/>
          <a:lstStyle/>
          <a:p>
            <a:pPr algn="r"/>
            <a:r>
              <a:rPr lang="en-GB" dirty="0" smtClean="0"/>
              <a:t>Fundraising</a:t>
            </a:r>
            <a:endParaRPr lang="en-GB" dirty="0"/>
          </a:p>
        </p:txBody>
      </p:sp>
      <p:sp>
        <p:nvSpPr>
          <p:cNvPr id="3" name="Content Placeholder 2"/>
          <p:cNvSpPr>
            <a:spLocks noGrp="1"/>
          </p:cNvSpPr>
          <p:nvPr>
            <p:ph idx="1"/>
          </p:nvPr>
        </p:nvSpPr>
        <p:spPr>
          <a:xfrm>
            <a:off x="457200" y="2571007"/>
            <a:ext cx="8229600" cy="2858244"/>
          </a:xfrm>
        </p:spPr>
        <p:txBody>
          <a:bodyPr/>
          <a:lstStyle/>
          <a:p>
            <a:r>
              <a:rPr lang="en-GB" dirty="0" smtClean="0"/>
              <a:t>Fundraising is the way in which charities ask for donations or financial support. </a:t>
            </a:r>
          </a:p>
          <a:p>
            <a:endParaRPr lang="en-GB" dirty="0" smtClean="0"/>
          </a:p>
          <a:p>
            <a:r>
              <a:rPr lang="en-GB" dirty="0" smtClean="0"/>
              <a:t>Fundraising is the main way that people hear about the work of charities and get involved. </a:t>
            </a:r>
            <a:endParaRPr lang="en-GB" dirty="0"/>
          </a:p>
        </p:txBody>
      </p:sp>
    </p:spTree>
    <p:extLst>
      <p:ext uri="{BB962C8B-B14F-4D97-AF65-F5344CB8AC3E}">
        <p14:creationId xmlns:p14="http://schemas.microsoft.com/office/powerpoint/2010/main" val="165569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fundraise? </a:t>
            </a:r>
            <a:endParaRPr lang="en-GB" dirty="0"/>
          </a:p>
        </p:txBody>
      </p:sp>
      <p:sp>
        <p:nvSpPr>
          <p:cNvPr id="3" name="Content Placeholder 2"/>
          <p:cNvSpPr>
            <a:spLocks noGrp="1"/>
          </p:cNvSpPr>
          <p:nvPr>
            <p:ph idx="1"/>
          </p:nvPr>
        </p:nvSpPr>
        <p:spPr>
          <a:xfrm>
            <a:off x="276225" y="2447182"/>
            <a:ext cx="8229600" cy="2991594"/>
          </a:xfrm>
        </p:spPr>
        <p:txBody>
          <a:bodyPr>
            <a:normAutofit/>
          </a:bodyPr>
          <a:lstStyle/>
          <a:p>
            <a:r>
              <a:rPr lang="en-GB" sz="2400" dirty="0" smtClean="0"/>
              <a:t>Raise money for </a:t>
            </a:r>
            <a:r>
              <a:rPr lang="en-GB" sz="2400" dirty="0" smtClean="0"/>
              <a:t>your club/society </a:t>
            </a:r>
            <a:r>
              <a:rPr lang="en-GB" sz="2400" dirty="0" smtClean="0"/>
              <a:t>to fund your activities throughout the year </a:t>
            </a:r>
          </a:p>
          <a:p>
            <a:r>
              <a:rPr lang="en-GB" sz="2400" dirty="0" smtClean="0"/>
              <a:t>Raise money for a good cause </a:t>
            </a:r>
          </a:p>
          <a:p>
            <a:r>
              <a:rPr lang="en-GB" sz="2400" dirty="0" smtClean="0"/>
              <a:t>You could be up for fundraiser of the year during Celebration Week. </a:t>
            </a:r>
          </a:p>
          <a:p>
            <a:r>
              <a:rPr lang="en-GB" sz="2400" dirty="0" smtClean="0"/>
              <a:t>By fundraising you are raising awareness for a cause </a:t>
            </a:r>
          </a:p>
          <a:p>
            <a:r>
              <a:rPr lang="en-GB" sz="2400" dirty="0" smtClean="0"/>
              <a:t>It makes you feel good</a:t>
            </a:r>
          </a:p>
          <a:p>
            <a:endParaRPr lang="en-GB" sz="2400" dirty="0"/>
          </a:p>
        </p:txBody>
      </p:sp>
    </p:spTree>
    <p:extLst>
      <p:ext uri="{BB962C8B-B14F-4D97-AF65-F5344CB8AC3E}">
        <p14:creationId xmlns:p14="http://schemas.microsoft.com/office/powerpoint/2010/main" val="1655382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9" y="2864396"/>
            <a:ext cx="2933701" cy="1143000"/>
          </a:xfrm>
        </p:spPr>
        <p:txBody>
          <a:bodyPr>
            <a:normAutofit fontScale="90000"/>
          </a:bodyPr>
          <a:lstStyle/>
          <a:p>
            <a:pPr algn="l"/>
            <a:r>
              <a:rPr lang="en-GB" dirty="0" smtClean="0"/>
              <a:t>RAG</a:t>
            </a:r>
            <a:br>
              <a:rPr lang="en-GB" dirty="0" smtClean="0"/>
            </a:br>
            <a:r>
              <a:rPr lang="en-GB" sz="3100" b="0" dirty="0" smtClean="0"/>
              <a:t>What is it?</a:t>
            </a:r>
            <a:endParaRPr lang="en-GB" sz="3100" b="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833" b="38611"/>
          <a:stretch/>
        </p:blipFill>
        <p:spPr>
          <a:xfrm>
            <a:off x="5019675" y="3616871"/>
            <a:ext cx="4124325" cy="2780101"/>
          </a:xfrm>
          <a:prstGeom prst="rect">
            <a:avLst/>
          </a:prstGeom>
        </p:spPr>
      </p:pic>
    </p:spTree>
    <p:extLst>
      <p:ext uri="{BB962C8B-B14F-4D97-AF65-F5344CB8AC3E}">
        <p14:creationId xmlns:p14="http://schemas.microsoft.com/office/powerpoint/2010/main" val="2415038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RAG?</a:t>
            </a:r>
            <a:endParaRPr lang="en-GB" dirty="0"/>
          </a:p>
        </p:txBody>
      </p:sp>
      <p:sp>
        <p:nvSpPr>
          <p:cNvPr id="3" name="Content Placeholder 2"/>
          <p:cNvSpPr>
            <a:spLocks noGrp="1"/>
          </p:cNvSpPr>
          <p:nvPr>
            <p:ph idx="1"/>
          </p:nvPr>
        </p:nvSpPr>
        <p:spPr>
          <a:xfrm>
            <a:off x="457200" y="2437657"/>
            <a:ext cx="8229600" cy="2724894"/>
          </a:xfrm>
        </p:spPr>
        <p:txBody>
          <a:bodyPr/>
          <a:lstStyle/>
          <a:p>
            <a:r>
              <a:rPr lang="en-GB" dirty="0"/>
              <a:t>RAG stands for 'Raise and Give' </a:t>
            </a:r>
            <a:endParaRPr lang="en-GB" dirty="0" smtClean="0"/>
          </a:p>
          <a:p>
            <a:r>
              <a:rPr lang="en-GB" dirty="0" smtClean="0"/>
              <a:t>RAG </a:t>
            </a:r>
            <a:r>
              <a:rPr lang="en-GB" dirty="0"/>
              <a:t>is run by </a:t>
            </a:r>
            <a:r>
              <a:rPr lang="en-GB" dirty="0" smtClean="0"/>
              <a:t>a Student </a:t>
            </a:r>
            <a:r>
              <a:rPr lang="en-GB" dirty="0"/>
              <a:t>Committee who spends time organising fundraising events and other activities to raise money for nominated Charities. </a:t>
            </a:r>
          </a:p>
        </p:txBody>
      </p:sp>
    </p:spTree>
    <p:extLst>
      <p:ext uri="{BB962C8B-B14F-4D97-AF65-F5344CB8AC3E}">
        <p14:creationId xmlns:p14="http://schemas.microsoft.com/office/powerpoint/2010/main" val="3911337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Charities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5417" y="2511231"/>
            <a:ext cx="4458757" cy="2153310"/>
          </a:xfrm>
        </p:spPr>
      </p:pic>
      <p:sp>
        <p:nvSpPr>
          <p:cNvPr id="5" name="TextBox 4"/>
          <p:cNvSpPr txBox="1"/>
          <p:nvPr/>
        </p:nvSpPr>
        <p:spPr>
          <a:xfrm>
            <a:off x="533401" y="5114925"/>
            <a:ext cx="8153399" cy="1200329"/>
          </a:xfrm>
          <a:prstGeom prst="rect">
            <a:avLst/>
          </a:prstGeom>
          <a:noFill/>
        </p:spPr>
        <p:txBody>
          <a:bodyPr wrap="square" rtlCol="0">
            <a:spAutoFit/>
          </a:bodyPr>
          <a:lstStyle/>
          <a:p>
            <a:pPr algn="ctr"/>
            <a:r>
              <a:rPr lang="en-GB" sz="2400" b="1" dirty="0" smtClean="0"/>
              <a:t>RAG’s focused charity for the year as chosen by the students. BUT we can raise money for any registered Charity and support students to do so. </a:t>
            </a:r>
            <a:endParaRPr lang="en-GB" sz="2400" b="1" dirty="0"/>
          </a:p>
        </p:txBody>
      </p:sp>
    </p:spTree>
    <p:extLst>
      <p:ext uri="{BB962C8B-B14F-4D97-AF65-F5344CB8AC3E}">
        <p14:creationId xmlns:p14="http://schemas.microsoft.com/office/powerpoint/2010/main" val="62219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RAG Week</a:t>
            </a:r>
            <a:endParaRPr lang="en-GB" dirty="0"/>
          </a:p>
        </p:txBody>
      </p:sp>
      <p:sp>
        <p:nvSpPr>
          <p:cNvPr id="3" name="Content Placeholder 2"/>
          <p:cNvSpPr>
            <a:spLocks noGrp="1"/>
          </p:cNvSpPr>
          <p:nvPr>
            <p:ph idx="1"/>
          </p:nvPr>
        </p:nvSpPr>
        <p:spPr>
          <a:xfrm>
            <a:off x="371475" y="2618631"/>
            <a:ext cx="8229600" cy="2524869"/>
          </a:xfrm>
        </p:spPr>
        <p:txBody>
          <a:bodyPr>
            <a:normAutofit/>
          </a:bodyPr>
          <a:lstStyle/>
          <a:p>
            <a:pPr marL="0" indent="0">
              <a:buNone/>
            </a:pPr>
            <a:r>
              <a:rPr lang="en-GB" b="1" dirty="0" smtClean="0"/>
              <a:t>When: </a:t>
            </a:r>
            <a:r>
              <a:rPr lang="en-GB" dirty="0" smtClean="0"/>
              <a:t>12</a:t>
            </a:r>
            <a:r>
              <a:rPr lang="en-GB" baseline="30000" dirty="0" smtClean="0"/>
              <a:t>th</a:t>
            </a:r>
            <a:r>
              <a:rPr lang="en-GB" dirty="0" smtClean="0"/>
              <a:t> November – 16</a:t>
            </a:r>
            <a:r>
              <a:rPr lang="en-GB" baseline="30000" dirty="0" smtClean="0"/>
              <a:t>th</a:t>
            </a:r>
            <a:r>
              <a:rPr lang="en-GB" dirty="0" smtClean="0"/>
              <a:t> November </a:t>
            </a:r>
          </a:p>
          <a:p>
            <a:pPr marL="0" indent="0">
              <a:buNone/>
            </a:pPr>
            <a:r>
              <a:rPr lang="en-GB" b="1" dirty="0" smtClean="0"/>
              <a:t>Why:</a:t>
            </a:r>
            <a:r>
              <a:rPr lang="en-GB" dirty="0" smtClean="0"/>
              <a:t> To fundraise for WMRSASC </a:t>
            </a:r>
          </a:p>
          <a:p>
            <a:pPr marL="0" indent="0">
              <a:buNone/>
            </a:pPr>
            <a:r>
              <a:rPr lang="en-GB" b="1" dirty="0" smtClean="0"/>
              <a:t>How: </a:t>
            </a:r>
            <a:r>
              <a:rPr lang="en-GB" dirty="0" smtClean="0"/>
              <a:t>Get involved by taking part in one of the events or by running your own.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85740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 Blue_Red">
  <a:themeElements>
    <a:clrScheme name="WSU">
      <a:dk1>
        <a:srgbClr val="2B265C"/>
      </a:dk1>
      <a:lt1>
        <a:srgbClr val="FDF5E6"/>
      </a:lt1>
      <a:dk2>
        <a:srgbClr val="F7C1BB"/>
      </a:dk2>
      <a:lt2>
        <a:srgbClr val="F87060"/>
      </a:lt2>
      <a:accent1>
        <a:srgbClr val="8AB5E1"/>
      </a:accent1>
      <a:accent2>
        <a:srgbClr val="2B265C"/>
      </a:accent2>
      <a:accent3>
        <a:srgbClr val="F7C1BB"/>
      </a:accent3>
      <a:accent4>
        <a:srgbClr val="CDD7D6"/>
      </a:accent4>
      <a:accent5>
        <a:srgbClr val="CDD7D6"/>
      </a:accent5>
      <a:accent6>
        <a:srgbClr val="F7C1B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Light Blue_Red</Template>
  <TotalTime>327</TotalTime>
  <Words>725</Words>
  <Application>Microsoft Office PowerPoint</Application>
  <PresentationFormat>On-screen Show (4:3)</PresentationFormat>
  <Paragraphs>84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Dark Blue_Red</vt:lpstr>
      <vt:lpstr>Fundraising for  Charity and your Club/Society</vt:lpstr>
      <vt:lpstr>Aims of the session</vt:lpstr>
      <vt:lpstr>Fundraising </vt:lpstr>
      <vt:lpstr>Fundraising</vt:lpstr>
      <vt:lpstr>Why fundraise? </vt:lpstr>
      <vt:lpstr>RAG What is it?</vt:lpstr>
      <vt:lpstr>What is RAG?</vt:lpstr>
      <vt:lpstr>Charities </vt:lpstr>
      <vt:lpstr>RAG Week</vt:lpstr>
      <vt:lpstr>Charity  Legislation</vt:lpstr>
      <vt:lpstr>All Fundraising in the SU is...</vt:lpstr>
      <vt:lpstr>This means…</vt:lpstr>
      <vt:lpstr>Charity Legislation</vt:lpstr>
      <vt:lpstr>Other legal requirements</vt:lpstr>
      <vt:lpstr>Code of Conduct</vt:lpstr>
      <vt:lpstr>Planning an  Innovative Event</vt:lpstr>
      <vt:lpstr>Activity</vt:lpstr>
      <vt:lpstr>“Unique, fun and often mischievous”</vt:lpstr>
      <vt:lpstr>What you need to know</vt:lpstr>
      <vt:lpstr>Summary</vt:lpstr>
      <vt:lpstr>PowerPoint Presentation</vt:lpstr>
    </vt:vector>
  </TitlesOfParts>
  <Company>University of Worcester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for your Charity and your Club/Society</dc:title>
  <dc:creator>Eleanor York</dc:creator>
  <cp:lastModifiedBy>Eleanor York</cp:lastModifiedBy>
  <cp:revision>23</cp:revision>
  <dcterms:created xsi:type="dcterms:W3CDTF">2018-08-21T13:35:27Z</dcterms:created>
  <dcterms:modified xsi:type="dcterms:W3CDTF">2018-09-24T09:12:17Z</dcterms:modified>
</cp:coreProperties>
</file>